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Roboto"/>
      <p:regular r:id="rId54"/>
      <p:bold r:id="rId55"/>
      <p:italic r:id="rId56"/>
      <p:boldItalic r:id="rId57"/>
    </p:embeddedFont>
    <p:embeddedFont>
      <p:font typeface="DM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2" roundtripDataSignature="AMtx7mj/TmvWERCC0ln+Hx0uVoly/RCEp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nh Hoang Josh Nguy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1E08FE-83BD-41CE-813C-53CAE1ED9345}">
  <a:tblStyle styleId="{301E08FE-83BD-41CE-813C-53CAE1ED93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customschemas.google.com/relationships/presentationmetadata" Target="metadata"/><Relationship Id="rId61" Type="http://schemas.openxmlformats.org/officeDocument/2006/relationships/font" Target="fonts/DMSans-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bold.fntdata"/><Relationship Id="rId10" Type="http://schemas.openxmlformats.org/officeDocument/2006/relationships/slide" Target="slides/slide3.xml"/><Relationship Id="rId54" Type="http://schemas.openxmlformats.org/officeDocument/2006/relationships/font" Target="fonts/Roboto-regular.fntdata"/><Relationship Id="rId13" Type="http://schemas.openxmlformats.org/officeDocument/2006/relationships/slide" Target="slides/slide6.xml"/><Relationship Id="rId57" Type="http://schemas.openxmlformats.org/officeDocument/2006/relationships/font" Target="fonts/Roboto-boldItalic.fntdata"/><Relationship Id="rId12" Type="http://schemas.openxmlformats.org/officeDocument/2006/relationships/slide" Target="slides/slide5.xml"/><Relationship Id="rId56" Type="http://schemas.openxmlformats.org/officeDocument/2006/relationships/font" Target="fonts/Roboto-italic.fntdata"/><Relationship Id="rId15" Type="http://schemas.openxmlformats.org/officeDocument/2006/relationships/slide" Target="slides/slide8.xml"/><Relationship Id="rId59" Type="http://schemas.openxmlformats.org/officeDocument/2006/relationships/font" Target="fonts/DMSans-bold.fntdata"/><Relationship Id="rId14" Type="http://schemas.openxmlformats.org/officeDocument/2006/relationships/slide" Target="slides/slide7.xml"/><Relationship Id="rId58" Type="http://schemas.openxmlformats.org/officeDocument/2006/relationships/font" Target="fonts/DMSans-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27T01:52:16.884">
    <p:pos x="297" y="602"/>
    <p:text>Done</p:text>
    <p:extLst>
      <p:ext uri="{C676402C-5697-4E1C-873F-D02D1690AC5C}">
        <p15:threadingInfo timeZoneBias="0"/>
      </p:ext>
      <p:ext uri="http://customooxmlschemas.google.com/">
        <go:slidesCustomData xmlns:go="http://customooxmlschemas.google.com/" commentPostId="AAAAORou98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66d88d77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e66d88d77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66d88d770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e66d88d770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66d88d770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e66d88d770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74c1ceb53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e74c1ceb53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8ee4efdad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e8ee4efdad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987bb083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987bb08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8ee4efda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8ee4efda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8ee4efda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8ee4efda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8ee4efda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8ee4efda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8ee4efda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8ee4efda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8ee4efda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8ee4efda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483620902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e48362090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6c7d0656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6c7d0656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8ee4efdad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e8ee4efda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6c7d0656f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e6c7d0656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8ee4efda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e8ee4efda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8ee4efdad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e8ee4efdad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8ee4efdad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e8ee4efda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8ee4efdad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e8ee4efda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54de0fa20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e54de0fa2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8ee4efdad_0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8ee4efdad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8ee4efdad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e8ee4efdad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8ee4efdad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e8ee4efdad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8ee4efdad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e8ee4efdad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8ee4efdad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e8ee4efdad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8ee4efdad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e8ee4efdad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8ee4efdad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e8ee4efdad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8ee4efdad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e8ee4efdad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8ee4efdad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8ee4efdad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987bb083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987bb083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8ee4efdad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e8ee4efdad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8ee4efdad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e8ee4efdad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8ee4efdad_0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e8ee4efdad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8ee4efdad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e8ee4efdad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987bb08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987bb08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54de0fa2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54de0fa2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66d88d77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e66d88d77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66d88d77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e66d88d77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E06666"/>
        </a:solidFill>
      </p:bgPr>
    </p:bg>
    <p:spTree>
      <p:nvGrpSpPr>
        <p:cNvPr id="9" name="Shape 9"/>
        <p:cNvGrpSpPr/>
        <p:nvPr/>
      </p:nvGrpSpPr>
      <p:grpSpPr>
        <a:xfrm>
          <a:off x="0" y="0"/>
          <a:ext cx="0" cy="0"/>
          <a:chOff x="0" y="0"/>
          <a:chExt cx="0" cy="0"/>
        </a:xfrm>
      </p:grpSpPr>
      <p:sp>
        <p:nvSpPr>
          <p:cNvPr id="10" name="Google Shape;10;p1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1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8" name="Shape 58"/>
        <p:cNvGrpSpPr/>
        <p:nvPr/>
      </p:nvGrpSpPr>
      <p:grpSpPr>
        <a:xfrm>
          <a:off x="0" y="0"/>
          <a:ext cx="0" cy="0"/>
          <a:chOff x="0" y="0"/>
          <a:chExt cx="0" cy="0"/>
        </a:xfrm>
      </p:grpSpPr>
      <p:sp>
        <p:nvSpPr>
          <p:cNvPr id="59" name="Google Shape;59;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E06666"/>
        </a:solidFill>
      </p:bgPr>
    </p:bg>
    <p:spTree>
      <p:nvGrpSpPr>
        <p:cNvPr id="15" name="Shape 15"/>
        <p:cNvGrpSpPr/>
        <p:nvPr/>
      </p:nvGrpSpPr>
      <p:grpSpPr>
        <a:xfrm>
          <a:off x="0" y="0"/>
          <a:ext cx="0" cy="0"/>
          <a:chOff x="0" y="0"/>
          <a:chExt cx="0" cy="0"/>
        </a:xfrm>
      </p:grpSpPr>
      <p:sp>
        <p:nvSpPr>
          <p:cNvPr id="16" name="Google Shape;16;p13"/>
          <p:cNvSpPr/>
          <p:nvPr/>
        </p:nvSpPr>
        <p:spPr>
          <a:xfrm flipH="1" rot="10800000">
            <a:off x="0" y="860700"/>
            <a:ext cx="9144000" cy="428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3"/>
          <p:cNvSpPr/>
          <p:nvPr/>
        </p:nvSpPr>
        <p:spPr>
          <a:xfrm>
            <a:off x="0" y="8478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1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1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1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1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 name="Google Shape;32;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1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6"/>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1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38" name="Google Shape;38;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17"/>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1" name="Google Shape;41;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18"/>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6" name="Google Shape;46;p18"/>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8" name="Google Shape;48;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9"/>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9"/>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9"/>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3" name="Google Shape;53;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4" name="Shape 54"/>
        <p:cNvGrpSpPr/>
        <p:nvPr/>
      </p:nvGrpSpPr>
      <p:grpSpPr>
        <a:xfrm>
          <a:off x="0" y="0"/>
          <a:ext cx="0" cy="0"/>
          <a:chOff x="0" y="0"/>
          <a:chExt cx="0" cy="0"/>
        </a:xfrm>
      </p:grpSpPr>
      <p:sp>
        <p:nvSpPr>
          <p:cNvPr id="55" name="Google Shape;55;p20"/>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6" name="Google Shape;56;p20"/>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7" name="Google Shape;57;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masseyhighschoolnz-my.sharepoint.com/personal/jgottschalk_masseyhigh_school_nz/_layouts/15/onedrive.aspx?id=%2Fpersonal%2Fjgottschalk%5Fmasseyhigh%5Fschool%5Fnz%2FDocuments%2FProjects%2F01%5FTutorials%2F12I%5F91896%5F7%5Fv2%5FAdv%5FProgramming%5FRevisited%2F91896%5F7%5FVideos%2F02%5FRelevant%5FImplications%2Emp4&amp;parent=%2Fpersonal%2Fjgottschalk%5Fmasseyhigh%5Fschool%5Fnz%2FDocuments%2FProjects%2F01%5FTutorials%2F12I%5F91896%5F7%5Fv2%5FAdv%5FProgramming%5FRevisited%2F91896%5F7%5FVideos&amp;originalPath=aHR0cHM6Ly9tYXNzZXloaWdoc2Nob29sbnotbXkuc2hhcmVwb2ludC5jb20vOnY6L2cvcGVyc29uYWwvamdvdHRzY2hhbGtfbWFzc2V5aGlnaF9zY2hvb2xfbnovRVRHVzFaNmZ6anhHbkNJYlFvblVpcDhCbVNaV2g3djYtMzF3N0w5OHdiRzktQT9ydGltZT05SGxJaFMwODJVZ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DEVELOP AN OUTCOME L2</a:t>
            </a:r>
            <a:endParaRPr/>
          </a:p>
        </p:txBody>
      </p:sp>
      <p:sp>
        <p:nvSpPr>
          <p:cNvPr id="65" name="Google Shape;65;p1"/>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Evidence of Learning Template</a:t>
            </a:r>
            <a:endParaRPr sz="2400"/>
          </a:p>
        </p:txBody>
      </p:sp>
      <p:sp>
        <p:nvSpPr>
          <p:cNvPr id="66" name="Google Shape;66;p1"/>
          <p:cNvSpPr txBox="1"/>
          <p:nvPr>
            <p:ph idx="1" type="subTitle"/>
          </p:nvPr>
        </p:nvSpPr>
        <p:spPr>
          <a:xfrm>
            <a:off x="390525" y="40083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Project Title: Expense Tracker</a:t>
            </a:r>
            <a:endParaRPr/>
          </a:p>
          <a:p>
            <a:pPr indent="0" lvl="0" marL="0" rtl="0" algn="l">
              <a:lnSpc>
                <a:spcPct val="100000"/>
              </a:lnSpc>
              <a:spcBef>
                <a:spcPts val="0"/>
              </a:spcBef>
              <a:spcAft>
                <a:spcPts val="0"/>
              </a:spcAft>
              <a:buSzPts val="1800"/>
              <a:buNone/>
            </a:pPr>
            <a:r>
              <a:rPr lang="en" sz="2400"/>
              <a:t>Josh Nguyen</a:t>
            </a:r>
            <a:endParaRPr sz="2400"/>
          </a:p>
        </p:txBody>
      </p:sp>
      <p:sp>
        <p:nvSpPr>
          <p:cNvPr id="67" name="Google Shape;67;p1"/>
          <p:cNvSpPr txBox="1"/>
          <p:nvPr>
            <p:ph idx="1" type="subTitle"/>
          </p:nvPr>
        </p:nvSpPr>
        <p:spPr>
          <a:xfrm>
            <a:off x="390525" y="3294963"/>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YOUR NSN NUMBER HERE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e66d88d770_0_21"/>
          <p:cNvSpPr txBox="1"/>
          <p:nvPr>
            <p:ph idx="1" type="body"/>
          </p:nvPr>
        </p:nvSpPr>
        <p:spPr>
          <a:xfrm>
            <a:off x="471900" y="9335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sp>
        <p:nvSpPr>
          <p:cNvPr id="125" name="Google Shape;125;ge66d88d770_0_21"/>
          <p:cNvSpPr txBox="1"/>
          <p:nvPr/>
        </p:nvSpPr>
        <p:spPr>
          <a:xfrm>
            <a:off x="5308575" y="1176575"/>
            <a:ext cx="3618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I decided to add a </a:t>
            </a:r>
            <a:r>
              <a:rPr lang="en">
                <a:latin typeface="DM Sans"/>
                <a:ea typeface="DM Sans"/>
                <a:cs typeface="DM Sans"/>
                <a:sym typeface="DM Sans"/>
              </a:rPr>
              <a:t>improve tab to track things that I should improve to make the program better. The first task of that tab is to fix the text overlap problem of my pie chart.</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126" name="Google Shape;126;ge66d88d770_0_21"/>
          <p:cNvPicPr preferRelativeResize="0"/>
          <p:nvPr/>
        </p:nvPicPr>
        <p:blipFill>
          <a:blip r:embed="rId3">
            <a:alphaModFix/>
          </a:blip>
          <a:stretch>
            <a:fillRect/>
          </a:stretch>
        </p:blipFill>
        <p:spPr>
          <a:xfrm>
            <a:off x="0" y="1176575"/>
            <a:ext cx="5308575" cy="2973142"/>
          </a:xfrm>
          <a:prstGeom prst="rect">
            <a:avLst/>
          </a:prstGeom>
          <a:noFill/>
          <a:ln>
            <a:noFill/>
          </a:ln>
        </p:spPr>
      </p:pic>
      <p:sp>
        <p:nvSpPr>
          <p:cNvPr id="127" name="Google Shape;127;ge66d88d770_0_21"/>
          <p:cNvSpPr txBox="1"/>
          <p:nvPr>
            <p:ph type="title"/>
          </p:nvPr>
        </p:nvSpPr>
        <p:spPr>
          <a:xfrm>
            <a:off x="0" y="4199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rPr b="1" lang="en" sz="1800">
                <a:latin typeface="DM Sans"/>
                <a:ea typeface="DM Sans"/>
                <a:cs typeface="DM Sans"/>
                <a:sym typeface="DM Sans"/>
              </a:rPr>
              <a:t>Record evidence that you have setup project management </a:t>
            </a:r>
            <a:r>
              <a:rPr b="1" lang="en" sz="1800" u="sng">
                <a:latin typeface="DM Sans"/>
                <a:ea typeface="DM Sans"/>
                <a:cs typeface="DM Sans"/>
                <a:sym typeface="DM Sans"/>
              </a:rPr>
              <a:t>tools</a:t>
            </a:r>
            <a:r>
              <a:rPr b="1" lang="en" sz="1800">
                <a:latin typeface="DM Sans"/>
                <a:ea typeface="DM Sans"/>
                <a:cs typeface="DM Sans"/>
                <a:sym typeface="DM Sans"/>
              </a:rPr>
              <a:t> to manage the development of your outcome.</a:t>
            </a:r>
            <a:endParaRPr b="1" sz="1800">
              <a:latin typeface="DM Sans"/>
              <a:ea typeface="DM Sans"/>
              <a:cs typeface="DM Sans"/>
              <a:sym typeface="DM Sans"/>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e66d88d770_0_30"/>
          <p:cNvSpPr txBox="1"/>
          <p:nvPr>
            <p:ph idx="1" type="body"/>
          </p:nvPr>
        </p:nvSpPr>
        <p:spPr>
          <a:xfrm>
            <a:off x="471900" y="9335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sp>
        <p:nvSpPr>
          <p:cNvPr id="133" name="Google Shape;133;ge66d88d770_0_30"/>
          <p:cNvSpPr txBox="1"/>
          <p:nvPr/>
        </p:nvSpPr>
        <p:spPr>
          <a:xfrm>
            <a:off x="5308575" y="1176575"/>
            <a:ext cx="361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Here is what my Trello board looks like when I almost finished my program. Most of the tasks were done. I only had to fix the text problem.</a:t>
            </a:r>
            <a:endParaRPr>
              <a:latin typeface="DM Sans"/>
              <a:ea typeface="DM Sans"/>
              <a:cs typeface="DM Sans"/>
              <a:sym typeface="DM Sans"/>
            </a:endParaRPr>
          </a:p>
        </p:txBody>
      </p:sp>
      <p:pic>
        <p:nvPicPr>
          <p:cNvPr id="134" name="Google Shape;134;ge66d88d770_0_30"/>
          <p:cNvPicPr preferRelativeResize="0"/>
          <p:nvPr/>
        </p:nvPicPr>
        <p:blipFill>
          <a:blip r:embed="rId3">
            <a:alphaModFix/>
          </a:blip>
          <a:stretch>
            <a:fillRect/>
          </a:stretch>
        </p:blipFill>
        <p:spPr>
          <a:xfrm>
            <a:off x="3" y="865700"/>
            <a:ext cx="5204977" cy="2948125"/>
          </a:xfrm>
          <a:prstGeom prst="rect">
            <a:avLst/>
          </a:prstGeom>
          <a:noFill/>
          <a:ln>
            <a:noFill/>
          </a:ln>
        </p:spPr>
      </p:pic>
      <p:sp>
        <p:nvSpPr>
          <p:cNvPr id="135" name="Google Shape;135;ge66d88d770_0_30"/>
          <p:cNvSpPr txBox="1"/>
          <p:nvPr>
            <p:ph type="title"/>
          </p:nvPr>
        </p:nvSpPr>
        <p:spPr>
          <a:xfrm>
            <a:off x="0" y="4199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rPr b="1" lang="en" sz="1800">
                <a:latin typeface="DM Sans"/>
                <a:ea typeface="DM Sans"/>
                <a:cs typeface="DM Sans"/>
                <a:sym typeface="DM Sans"/>
              </a:rPr>
              <a:t>Record evidence that you have setup project management </a:t>
            </a:r>
            <a:r>
              <a:rPr b="1" lang="en" sz="1800" u="sng">
                <a:latin typeface="DM Sans"/>
                <a:ea typeface="DM Sans"/>
                <a:cs typeface="DM Sans"/>
                <a:sym typeface="DM Sans"/>
              </a:rPr>
              <a:t>tools</a:t>
            </a:r>
            <a:r>
              <a:rPr b="1" lang="en" sz="1800">
                <a:latin typeface="DM Sans"/>
                <a:ea typeface="DM Sans"/>
                <a:cs typeface="DM Sans"/>
                <a:sym typeface="DM Sans"/>
              </a:rPr>
              <a:t> to manage the development of your outcome.</a:t>
            </a:r>
            <a:endParaRPr b="1" sz="1800">
              <a:latin typeface="DM Sans"/>
              <a:ea typeface="DM Sans"/>
              <a:cs typeface="DM Sans"/>
              <a:sym typeface="DM Sans"/>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e66d88d770_0_38"/>
          <p:cNvSpPr txBox="1"/>
          <p:nvPr>
            <p:ph type="title"/>
          </p:nvPr>
        </p:nvSpPr>
        <p:spPr>
          <a:xfrm>
            <a:off x="0" y="4199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1600"/>
              </a:spcBef>
              <a:spcAft>
                <a:spcPts val="0"/>
              </a:spcAft>
              <a:buSzPts val="1800"/>
              <a:buNone/>
            </a:pPr>
            <a:r>
              <a:rPr b="1" lang="en" sz="1800"/>
              <a:t>Record evidence that you have chosen project management </a:t>
            </a:r>
            <a:r>
              <a:rPr b="1" lang="en" sz="1800" u="sng"/>
              <a:t>techniques</a:t>
            </a:r>
            <a:r>
              <a:rPr b="1" lang="en" sz="1800"/>
              <a:t> to manage the development of your outcome.</a:t>
            </a:r>
            <a:endParaRPr b="1" sz="1800">
              <a:latin typeface="DM Sans"/>
              <a:ea typeface="DM Sans"/>
              <a:cs typeface="DM Sans"/>
              <a:sym typeface="DM Sans"/>
            </a:endParaRPr>
          </a:p>
          <a:p>
            <a:pPr indent="0" lvl="0" marL="0" rtl="0" algn="l">
              <a:lnSpc>
                <a:spcPct val="100000"/>
              </a:lnSpc>
              <a:spcBef>
                <a:spcPts val="0"/>
              </a:spcBef>
              <a:spcAft>
                <a:spcPts val="0"/>
              </a:spcAft>
              <a:buSzPts val="3200"/>
              <a:buNone/>
            </a:pPr>
            <a:r>
              <a:t/>
            </a:r>
            <a:endParaRPr b="1"/>
          </a:p>
        </p:txBody>
      </p:sp>
      <p:pic>
        <p:nvPicPr>
          <p:cNvPr id="141" name="Google Shape;141;ge66d88d770_0_38"/>
          <p:cNvPicPr preferRelativeResize="0"/>
          <p:nvPr/>
        </p:nvPicPr>
        <p:blipFill>
          <a:blip r:embed="rId3">
            <a:alphaModFix/>
          </a:blip>
          <a:stretch>
            <a:fillRect/>
          </a:stretch>
        </p:blipFill>
        <p:spPr>
          <a:xfrm>
            <a:off x="48175" y="1012349"/>
            <a:ext cx="4953746" cy="3552825"/>
          </a:xfrm>
          <a:prstGeom prst="rect">
            <a:avLst/>
          </a:prstGeom>
          <a:noFill/>
          <a:ln>
            <a:noFill/>
          </a:ln>
        </p:spPr>
      </p:pic>
      <p:sp>
        <p:nvSpPr>
          <p:cNvPr id="142" name="Google Shape;142;ge66d88d770_0_38"/>
          <p:cNvSpPr txBox="1"/>
          <p:nvPr/>
        </p:nvSpPr>
        <p:spPr>
          <a:xfrm>
            <a:off x="5001925" y="1012350"/>
            <a:ext cx="3924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A project management technique that I used is “Work Breakdown Structure”(WBS). Because this is a big project that can seem overwhelming at first, breaking it down into smaller tasks in an order that is planned in advance </a:t>
            </a:r>
            <a:r>
              <a:rPr lang="en">
                <a:latin typeface="DM Sans"/>
                <a:ea typeface="DM Sans"/>
                <a:cs typeface="DM Sans"/>
                <a:sym typeface="DM Sans"/>
              </a:rPr>
              <a:t>helps me stay focused and saves me time thinking about what to work on.</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I did this by breaking the project into small tasks and put them on my Trello board and then organized them.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This technique works well with Trello because Trello has archiving feature that I can use to archive my work after completing them.</a:t>
            </a:r>
            <a:endParaRPr>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e74c1ceb53_0_7"/>
          <p:cNvSpPr txBox="1"/>
          <p:nvPr>
            <p:ph type="title"/>
          </p:nvPr>
        </p:nvSpPr>
        <p:spPr>
          <a:xfrm>
            <a:off x="0" y="4199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1600"/>
              </a:spcBef>
              <a:spcAft>
                <a:spcPts val="0"/>
              </a:spcAft>
              <a:buSzPts val="1800"/>
              <a:buNone/>
            </a:pPr>
            <a:r>
              <a:rPr b="1" lang="en" sz="1800"/>
              <a:t>Record evidence that you have chosen project management </a:t>
            </a:r>
            <a:r>
              <a:rPr b="1" lang="en" sz="1800" u="sng"/>
              <a:t>techniques</a:t>
            </a:r>
            <a:r>
              <a:rPr b="1" lang="en" sz="1800"/>
              <a:t> to manage the development of your outcome.</a:t>
            </a:r>
            <a:endParaRPr b="1" sz="1800">
              <a:latin typeface="DM Sans"/>
              <a:ea typeface="DM Sans"/>
              <a:cs typeface="DM Sans"/>
              <a:sym typeface="DM Sans"/>
            </a:endParaRPr>
          </a:p>
          <a:p>
            <a:pPr indent="0" lvl="0" marL="0" rtl="0" algn="l">
              <a:lnSpc>
                <a:spcPct val="100000"/>
              </a:lnSpc>
              <a:spcBef>
                <a:spcPts val="0"/>
              </a:spcBef>
              <a:spcAft>
                <a:spcPts val="0"/>
              </a:spcAft>
              <a:buSzPts val="3200"/>
              <a:buNone/>
            </a:pPr>
            <a:r>
              <a:t/>
            </a:r>
            <a:endParaRPr b="1"/>
          </a:p>
        </p:txBody>
      </p:sp>
      <p:sp>
        <p:nvSpPr>
          <p:cNvPr id="148" name="Google Shape;148;ge74c1ceb53_0_7"/>
          <p:cNvSpPr txBox="1"/>
          <p:nvPr/>
        </p:nvSpPr>
        <p:spPr>
          <a:xfrm>
            <a:off x="6401250" y="1507350"/>
            <a:ext cx="2556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Another project management method I use is deadlines. </a:t>
            </a:r>
            <a:r>
              <a:rPr lang="en">
                <a:latin typeface="Roboto"/>
                <a:ea typeface="Roboto"/>
                <a:cs typeface="Roboto"/>
                <a:sym typeface="Roboto"/>
              </a:rPr>
              <a:t>This is a Teamgantt task sizing graph using gantt chart that I planned out.</a:t>
            </a:r>
            <a:r>
              <a:rPr lang="en">
                <a:latin typeface="DM Sans"/>
                <a:ea typeface="DM Sans"/>
                <a:cs typeface="DM Sans"/>
                <a:sym typeface="DM Sans"/>
              </a:rPr>
              <a:t>This helps me to finish each task on time. This means my developing process can go smoothly and I can hand in the program in time.</a:t>
            </a:r>
            <a:endParaRPr>
              <a:latin typeface="DM Sans"/>
              <a:ea typeface="DM Sans"/>
              <a:cs typeface="DM Sans"/>
              <a:sym typeface="DM Sans"/>
            </a:endParaRPr>
          </a:p>
        </p:txBody>
      </p:sp>
      <p:pic>
        <p:nvPicPr>
          <p:cNvPr id="149" name="Google Shape;149;ge74c1ceb53_0_7"/>
          <p:cNvPicPr preferRelativeResize="0"/>
          <p:nvPr/>
        </p:nvPicPr>
        <p:blipFill>
          <a:blip r:embed="rId3">
            <a:alphaModFix/>
          </a:blip>
          <a:stretch>
            <a:fillRect/>
          </a:stretch>
        </p:blipFill>
        <p:spPr>
          <a:xfrm>
            <a:off x="-137175" y="1065925"/>
            <a:ext cx="6589927" cy="343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e8ee4efdad_0_178"/>
          <p:cNvSpPr txBox="1"/>
          <p:nvPr>
            <p:ph type="title"/>
          </p:nvPr>
        </p:nvSpPr>
        <p:spPr>
          <a:xfrm>
            <a:off x="0" y="4199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1600"/>
              </a:spcBef>
              <a:spcAft>
                <a:spcPts val="0"/>
              </a:spcAft>
              <a:buSzPts val="1800"/>
              <a:buNone/>
            </a:pPr>
            <a:r>
              <a:rPr b="1" lang="en" sz="1800"/>
              <a:t>Record evidence that you have chosen project management </a:t>
            </a:r>
            <a:r>
              <a:rPr b="1" lang="en" sz="1800" u="sng"/>
              <a:t>techniques</a:t>
            </a:r>
            <a:r>
              <a:rPr b="1" lang="en" sz="1800"/>
              <a:t> to manage the development of your outcome.</a:t>
            </a:r>
            <a:endParaRPr b="1" sz="1800">
              <a:latin typeface="DM Sans"/>
              <a:ea typeface="DM Sans"/>
              <a:cs typeface="DM Sans"/>
              <a:sym typeface="DM Sans"/>
            </a:endParaRPr>
          </a:p>
          <a:p>
            <a:pPr indent="0" lvl="0" marL="0" rtl="0" algn="l">
              <a:lnSpc>
                <a:spcPct val="100000"/>
              </a:lnSpc>
              <a:spcBef>
                <a:spcPts val="0"/>
              </a:spcBef>
              <a:spcAft>
                <a:spcPts val="0"/>
              </a:spcAft>
              <a:buSzPts val="3200"/>
              <a:buNone/>
            </a:pPr>
            <a:r>
              <a:t/>
            </a:r>
            <a:endParaRPr b="1"/>
          </a:p>
        </p:txBody>
      </p:sp>
      <p:sp>
        <p:nvSpPr>
          <p:cNvPr id="155" name="Google Shape;155;ge8ee4efdad_0_178"/>
          <p:cNvSpPr txBox="1"/>
          <p:nvPr/>
        </p:nvSpPr>
        <p:spPr>
          <a:xfrm>
            <a:off x="4297500" y="754875"/>
            <a:ext cx="3924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I use the waterfall </a:t>
            </a:r>
            <a:r>
              <a:rPr lang="en">
                <a:latin typeface="DM Sans"/>
                <a:ea typeface="DM Sans"/>
                <a:cs typeface="DM Sans"/>
                <a:sym typeface="DM Sans"/>
              </a:rPr>
              <a:t>methodology with a little bit of Agile as I have the testing phase</a:t>
            </a:r>
            <a:r>
              <a:rPr lang="en">
                <a:latin typeface="DM Sans"/>
                <a:ea typeface="DM Sans"/>
                <a:cs typeface="DM Sans"/>
                <a:sym typeface="DM Sans"/>
              </a:rPr>
              <a:t> to manage my program. This means I finished each task and test it before moving on to the next.</a:t>
            </a:r>
            <a:endParaRPr>
              <a:latin typeface="DM Sans"/>
              <a:ea typeface="DM Sans"/>
              <a:cs typeface="DM Sans"/>
              <a:sym typeface="DM Sans"/>
            </a:endParaRPr>
          </a:p>
        </p:txBody>
      </p:sp>
      <p:pic>
        <p:nvPicPr>
          <p:cNvPr id="156" name="Google Shape;156;ge8ee4efdad_0_178"/>
          <p:cNvPicPr preferRelativeResize="0"/>
          <p:nvPr/>
        </p:nvPicPr>
        <p:blipFill>
          <a:blip r:embed="rId3">
            <a:alphaModFix/>
          </a:blip>
          <a:stretch>
            <a:fillRect/>
          </a:stretch>
        </p:blipFill>
        <p:spPr>
          <a:xfrm>
            <a:off x="0" y="703362"/>
            <a:ext cx="3054449" cy="1593476"/>
          </a:xfrm>
          <a:prstGeom prst="rect">
            <a:avLst/>
          </a:prstGeom>
          <a:noFill/>
          <a:ln>
            <a:noFill/>
          </a:ln>
        </p:spPr>
      </p:pic>
      <p:graphicFrame>
        <p:nvGraphicFramePr>
          <p:cNvPr id="157" name="Google Shape;157;ge8ee4efdad_0_178"/>
          <p:cNvGraphicFramePr/>
          <p:nvPr/>
        </p:nvGraphicFramePr>
        <p:xfrm>
          <a:off x="145113" y="2012275"/>
          <a:ext cx="3000000" cy="3000000"/>
        </p:xfrm>
        <a:graphic>
          <a:graphicData uri="http://schemas.openxmlformats.org/drawingml/2006/table">
            <a:tbl>
              <a:tblPr>
                <a:noFill/>
                <a:tableStyleId>{301E08FE-83BD-41CE-813C-53CAE1ED9345}</a:tableStyleId>
              </a:tblPr>
              <a:tblGrid>
                <a:gridCol w="2882525"/>
                <a:gridCol w="2882525"/>
                <a:gridCol w="2882525"/>
              </a:tblGrid>
              <a:tr h="357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Waterfall</a:t>
                      </a:r>
                      <a:endParaRPr/>
                    </a:p>
                  </a:txBody>
                  <a:tcPr marT="91425" marB="91425" marR="91425" marL="91425"/>
                </a:tc>
                <a:tc>
                  <a:txBody>
                    <a:bodyPr/>
                    <a:lstStyle/>
                    <a:p>
                      <a:pPr indent="0" lvl="0" marL="0" rtl="0" algn="l">
                        <a:spcBef>
                          <a:spcPts val="0"/>
                        </a:spcBef>
                        <a:spcAft>
                          <a:spcPts val="0"/>
                        </a:spcAft>
                        <a:buNone/>
                      </a:pPr>
                      <a:r>
                        <a:rPr lang="en"/>
                        <a:t>Agile</a:t>
                      </a:r>
                      <a:endParaRPr/>
                    </a:p>
                  </a:txBody>
                  <a:tcPr marT="91425" marB="91425" marR="91425" marL="91425"/>
                </a:tc>
              </a:tr>
              <a:tr h="430125">
                <a:tc>
                  <a:txBody>
                    <a:bodyPr/>
                    <a:lstStyle/>
                    <a:p>
                      <a:pPr indent="0" lvl="0" marL="0" rtl="0" algn="l">
                        <a:spcBef>
                          <a:spcPts val="0"/>
                        </a:spcBef>
                        <a:spcAft>
                          <a:spcPts val="0"/>
                        </a:spcAft>
                        <a:buNone/>
                      </a:pPr>
                      <a:r>
                        <a:rPr lang="en"/>
                        <a:t>Plus </a:t>
                      </a:r>
                      <a:endParaRPr/>
                    </a:p>
                  </a:txBody>
                  <a:tcPr marT="91425" marB="91425" marR="91425" marL="91425"/>
                </a:tc>
                <a:tc>
                  <a:txBody>
                    <a:bodyPr/>
                    <a:lstStyle/>
                    <a:p>
                      <a:pPr indent="0" lvl="0" marL="0" rtl="0" algn="l">
                        <a:spcBef>
                          <a:spcPts val="0"/>
                        </a:spcBef>
                        <a:spcAft>
                          <a:spcPts val="0"/>
                        </a:spcAft>
                        <a:buNone/>
                      </a:pPr>
                      <a:r>
                        <a:rPr lang="en"/>
                        <a:t>Easy to use, good for single project, focuses to project delivery</a:t>
                      </a:r>
                      <a:endParaRPr/>
                    </a:p>
                  </a:txBody>
                  <a:tcPr marT="91425" marB="91425" marR="91425" marL="91425"/>
                </a:tc>
                <a:tc>
                  <a:txBody>
                    <a:bodyPr/>
                    <a:lstStyle/>
                    <a:p>
                      <a:pPr indent="0" lvl="0" marL="0" rtl="0" algn="l">
                        <a:spcBef>
                          <a:spcPts val="0"/>
                        </a:spcBef>
                        <a:spcAft>
                          <a:spcPts val="0"/>
                        </a:spcAft>
                        <a:buNone/>
                      </a:pPr>
                      <a:r>
                        <a:rPr lang="en"/>
                        <a:t>Helps complete many small projects, focus on customer satisfaction</a:t>
                      </a:r>
                      <a:endParaRPr/>
                    </a:p>
                  </a:txBody>
                  <a:tcPr marT="91425" marB="91425" marR="91425" marL="91425"/>
                </a:tc>
              </a:tr>
              <a:tr h="396200">
                <a:tc>
                  <a:txBody>
                    <a:bodyPr/>
                    <a:lstStyle/>
                    <a:p>
                      <a:pPr indent="0" lvl="0" marL="0" rtl="0" algn="l">
                        <a:spcBef>
                          <a:spcPts val="0"/>
                        </a:spcBef>
                        <a:spcAft>
                          <a:spcPts val="0"/>
                        </a:spcAft>
                        <a:buNone/>
                      </a:pPr>
                      <a:r>
                        <a:rPr lang="en"/>
                        <a:t>Minus</a:t>
                      </a:r>
                      <a:endParaRPr/>
                    </a:p>
                  </a:txBody>
                  <a:tcPr marT="91425" marB="91425" marR="91425" marL="91425"/>
                </a:tc>
                <a:tc>
                  <a:txBody>
                    <a:bodyPr/>
                    <a:lstStyle/>
                    <a:p>
                      <a:pPr indent="0" lvl="0" marL="0" rtl="0" algn="l">
                        <a:spcBef>
                          <a:spcPts val="0"/>
                        </a:spcBef>
                        <a:spcAft>
                          <a:spcPts val="0"/>
                        </a:spcAft>
                        <a:buNone/>
                      </a:pPr>
                      <a:r>
                        <a:rPr lang="en"/>
                        <a:t>Hard to change requirements</a:t>
                      </a:r>
                      <a:endParaRPr/>
                    </a:p>
                  </a:txBody>
                  <a:tcPr marT="91425" marB="91425" marR="91425" marL="91425"/>
                </a:tc>
                <a:tc>
                  <a:txBody>
                    <a:bodyPr/>
                    <a:lstStyle/>
                    <a:p>
                      <a:pPr indent="0" lvl="0" marL="0" rtl="0" algn="l">
                        <a:spcBef>
                          <a:spcPts val="0"/>
                        </a:spcBef>
                        <a:spcAft>
                          <a:spcPts val="0"/>
                        </a:spcAft>
                        <a:buNone/>
                      </a:pPr>
                      <a:r>
                        <a:rPr lang="en"/>
                        <a:t>Getting user feedback is time consuming </a:t>
                      </a:r>
                      <a:endParaRPr/>
                    </a:p>
                  </a:txBody>
                  <a:tcPr marT="91425" marB="91425" marR="91425" marL="91425"/>
                </a:tc>
              </a:tr>
              <a:tr h="396200">
                <a:tc>
                  <a:txBody>
                    <a:bodyPr/>
                    <a:lstStyle/>
                    <a:p>
                      <a:pPr indent="0" lvl="0" marL="0" rtl="0" algn="l">
                        <a:spcBef>
                          <a:spcPts val="0"/>
                        </a:spcBef>
                        <a:spcAft>
                          <a:spcPts val="0"/>
                        </a:spcAft>
                        <a:buNone/>
                      </a:pPr>
                      <a:r>
                        <a:rPr lang="en"/>
                        <a:t>Interesting</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Works well when work with others</a:t>
                      </a:r>
                      <a:endParaRPr/>
                    </a:p>
                  </a:txBody>
                  <a:tcPr marT="91425" marB="91425" marR="91425" marL="91425"/>
                </a:tc>
              </a:tr>
            </a:tbl>
          </a:graphicData>
        </a:graphic>
      </p:graphicFrame>
      <p:sp>
        <p:nvSpPr>
          <p:cNvPr id="158" name="Google Shape;158;ge8ee4efdad_0_178"/>
          <p:cNvSpPr txBox="1"/>
          <p:nvPr/>
        </p:nvSpPr>
        <p:spPr>
          <a:xfrm>
            <a:off x="237300" y="4387075"/>
            <a:ext cx="855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After this </a:t>
            </a:r>
            <a:r>
              <a:rPr lang="en">
                <a:latin typeface="Roboto"/>
                <a:ea typeface="Roboto"/>
                <a:cs typeface="Roboto"/>
                <a:sym typeface="Roboto"/>
              </a:rPr>
              <a:t>comparison</a:t>
            </a:r>
            <a:r>
              <a:rPr lang="en">
                <a:latin typeface="Roboto"/>
                <a:ea typeface="Roboto"/>
                <a:cs typeface="Roboto"/>
                <a:sym typeface="Roboto"/>
              </a:rPr>
              <a:t>, I chose to go with Waterfall method as I’m working on this project by myself. However, I think the testing phase from </a:t>
            </a:r>
            <a:r>
              <a:rPr lang="en">
                <a:latin typeface="Roboto"/>
                <a:ea typeface="Roboto"/>
                <a:cs typeface="Roboto"/>
                <a:sym typeface="Roboto"/>
              </a:rPr>
              <a:t>Agile</a:t>
            </a:r>
            <a:r>
              <a:rPr lang="en">
                <a:latin typeface="Roboto"/>
                <a:ea typeface="Roboto"/>
                <a:cs typeface="Roboto"/>
                <a:sym typeface="Roboto"/>
              </a:rPr>
              <a:t> methodology is important so I also </a:t>
            </a:r>
            <a:r>
              <a:rPr lang="en">
                <a:latin typeface="Roboto"/>
                <a:ea typeface="Roboto"/>
                <a:cs typeface="Roboto"/>
                <a:sym typeface="Roboto"/>
              </a:rPr>
              <a:t>incorporate</a:t>
            </a:r>
            <a:r>
              <a:rPr lang="en">
                <a:latin typeface="Roboto"/>
                <a:ea typeface="Roboto"/>
                <a:cs typeface="Roboto"/>
                <a:sym typeface="Roboto"/>
              </a:rPr>
              <a:t> that into my chart</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e987bb083f_0_2"/>
          <p:cNvSpPr txBox="1"/>
          <p:nvPr>
            <p:ph type="title"/>
          </p:nvPr>
        </p:nvSpPr>
        <p:spPr>
          <a:xfrm>
            <a:off x="460950" y="72917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1600"/>
              </a:spcBef>
              <a:spcAft>
                <a:spcPts val="0"/>
              </a:spcAft>
              <a:buClr>
                <a:srgbClr val="000000"/>
              </a:buClr>
              <a:buSzPts val="1800"/>
              <a:buFont typeface="Arial"/>
              <a:buNone/>
            </a:pPr>
            <a:r>
              <a:rPr b="1" lang="en" sz="1800"/>
              <a:t>Record evidence that you have setup/ chosen version control tools/techniques to manage the development of your outcome. How you save version etc...</a:t>
            </a:r>
            <a:endParaRPr b="1" sz="1800"/>
          </a:p>
          <a:p>
            <a:pPr indent="0" lvl="0" marL="0" rtl="0" algn="l">
              <a:spcBef>
                <a:spcPts val="0"/>
              </a:spcBef>
              <a:spcAft>
                <a:spcPts val="0"/>
              </a:spcAft>
              <a:buNone/>
            </a:pPr>
            <a:r>
              <a:t/>
            </a:r>
            <a:endParaRPr/>
          </a:p>
        </p:txBody>
      </p:sp>
      <p:sp>
        <p:nvSpPr>
          <p:cNvPr id="164" name="Google Shape;164;ge987bb083f_0_2"/>
          <p:cNvSpPr txBox="1"/>
          <p:nvPr/>
        </p:nvSpPr>
        <p:spPr>
          <a:xfrm>
            <a:off x="193650" y="3543750"/>
            <a:ext cx="858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organise my files using the folder feature in file explorer, the native file organiser in Windows 10. In the main folder, I have a folder that I used to save my decomposed programs and the final program when combined all the decomposed parts together.</a:t>
            </a:r>
            <a:endParaRPr>
              <a:latin typeface="Roboto"/>
              <a:ea typeface="Roboto"/>
              <a:cs typeface="Roboto"/>
              <a:sym typeface="Roboto"/>
            </a:endParaRPr>
          </a:p>
        </p:txBody>
      </p:sp>
      <p:pic>
        <p:nvPicPr>
          <p:cNvPr id="165" name="Google Shape;165;ge987bb083f_0_2"/>
          <p:cNvPicPr preferRelativeResize="0"/>
          <p:nvPr/>
        </p:nvPicPr>
        <p:blipFill>
          <a:blip r:embed="rId3">
            <a:alphaModFix/>
          </a:blip>
          <a:stretch>
            <a:fillRect/>
          </a:stretch>
        </p:blipFill>
        <p:spPr>
          <a:xfrm>
            <a:off x="1033888" y="999900"/>
            <a:ext cx="6908525" cy="2176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e8ee4efdad_0_16"/>
          <p:cNvSpPr txBox="1"/>
          <p:nvPr>
            <p:ph type="title"/>
          </p:nvPr>
        </p:nvSpPr>
        <p:spPr>
          <a:xfrm>
            <a:off x="460950" y="72917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1600"/>
              </a:spcBef>
              <a:spcAft>
                <a:spcPts val="0"/>
              </a:spcAft>
              <a:buClr>
                <a:srgbClr val="000000"/>
              </a:buClr>
              <a:buSzPts val="1800"/>
              <a:buFont typeface="Arial"/>
              <a:buNone/>
            </a:pPr>
            <a:r>
              <a:rPr b="1" lang="en" sz="1800"/>
              <a:t>Record evidence that you have setup/ chosen version control tools/techniques to manage the development of your outcome. How you save version etc...</a:t>
            </a:r>
            <a:endParaRPr b="1" sz="1800"/>
          </a:p>
          <a:p>
            <a:pPr indent="0" lvl="0" marL="0" rtl="0" algn="l">
              <a:spcBef>
                <a:spcPts val="0"/>
              </a:spcBef>
              <a:spcAft>
                <a:spcPts val="0"/>
              </a:spcAft>
              <a:buNone/>
            </a:pPr>
            <a:r>
              <a:t/>
            </a:r>
            <a:endParaRPr/>
          </a:p>
        </p:txBody>
      </p:sp>
      <p:sp>
        <p:nvSpPr>
          <p:cNvPr id="171" name="Google Shape;171;ge8ee4efdad_0_16"/>
          <p:cNvSpPr txBox="1"/>
          <p:nvPr/>
        </p:nvSpPr>
        <p:spPr>
          <a:xfrm>
            <a:off x="193650" y="3543750"/>
            <a:ext cx="858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coded each version as a seperated program that can run individually on its own based on how I decomposed my program. I then combined them to get the final version. I saved each part after I finished coding and testing the versions</a:t>
            </a:r>
            <a:r>
              <a:rPr lang="en">
                <a:latin typeface="Roboto"/>
                <a:ea typeface="Roboto"/>
                <a:cs typeface="Roboto"/>
                <a:sym typeface="Roboto"/>
              </a:rPr>
              <a:t>, bug fixing and gave the decomposed part to user to test. This is to make sure that each version runs well and can work well when combined to be the final version.</a:t>
            </a:r>
            <a:endParaRPr>
              <a:latin typeface="Roboto"/>
              <a:ea typeface="Roboto"/>
              <a:cs typeface="Roboto"/>
              <a:sym typeface="Roboto"/>
            </a:endParaRPr>
          </a:p>
        </p:txBody>
      </p:sp>
      <p:pic>
        <p:nvPicPr>
          <p:cNvPr id="172" name="Google Shape;172;ge8ee4efdad_0_16"/>
          <p:cNvPicPr preferRelativeResize="0"/>
          <p:nvPr/>
        </p:nvPicPr>
        <p:blipFill>
          <a:blip r:embed="rId3">
            <a:alphaModFix/>
          </a:blip>
          <a:stretch>
            <a:fillRect/>
          </a:stretch>
        </p:blipFill>
        <p:spPr>
          <a:xfrm>
            <a:off x="296725" y="1102975"/>
            <a:ext cx="7749467" cy="1742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e8ee4efdad_0_33"/>
          <p:cNvSpPr txBox="1"/>
          <p:nvPr>
            <p:ph type="title"/>
          </p:nvPr>
        </p:nvSpPr>
        <p:spPr>
          <a:xfrm>
            <a:off x="460950" y="72917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1600"/>
              </a:spcBef>
              <a:spcAft>
                <a:spcPts val="0"/>
              </a:spcAft>
              <a:buClr>
                <a:srgbClr val="000000"/>
              </a:buClr>
              <a:buSzPts val="1800"/>
              <a:buFont typeface="Arial"/>
              <a:buNone/>
            </a:pPr>
            <a:r>
              <a:rPr b="1" lang="en" sz="1800"/>
              <a:t>Record evidence that you have setup/ chosen version control tools/techniques to manage the development of your outcome. How you save version etc...</a:t>
            </a:r>
            <a:endParaRPr b="1" sz="1800"/>
          </a:p>
          <a:p>
            <a:pPr indent="0" lvl="0" marL="0" rtl="0" algn="l">
              <a:spcBef>
                <a:spcPts val="0"/>
              </a:spcBef>
              <a:spcAft>
                <a:spcPts val="0"/>
              </a:spcAft>
              <a:buNone/>
            </a:pPr>
            <a:r>
              <a:t/>
            </a:r>
            <a:endParaRPr/>
          </a:p>
        </p:txBody>
      </p:sp>
      <p:sp>
        <p:nvSpPr>
          <p:cNvPr id="178" name="Google Shape;178;ge8ee4efdad_0_33"/>
          <p:cNvSpPr txBox="1"/>
          <p:nvPr/>
        </p:nvSpPr>
        <p:spPr>
          <a:xfrm>
            <a:off x="159150" y="2985275"/>
            <a:ext cx="8825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Within each decomposed part, I use the local version control system to manage my versions. I save a new version when I make changes to the original code. The screen shot shows the three versions I have for the Menu part of my program. I saved them as version number and the changes I made in that version. I chose this technique as it is easy to use because I’m already familiar with file explorer, the native file management tool of Window. This technique also allows me to make changes and test each part individually. If I make a mistake or don’t like a feature, I can always go back to the previous version.</a:t>
            </a:r>
            <a:endParaRPr>
              <a:latin typeface="Roboto"/>
              <a:ea typeface="Roboto"/>
              <a:cs typeface="Roboto"/>
              <a:sym typeface="Roboto"/>
            </a:endParaRPr>
          </a:p>
        </p:txBody>
      </p:sp>
      <p:pic>
        <p:nvPicPr>
          <p:cNvPr id="179" name="Google Shape;179;ge8ee4efdad_0_33"/>
          <p:cNvPicPr preferRelativeResize="0"/>
          <p:nvPr/>
        </p:nvPicPr>
        <p:blipFill>
          <a:blip r:embed="rId3">
            <a:alphaModFix/>
          </a:blip>
          <a:stretch>
            <a:fillRect/>
          </a:stretch>
        </p:blipFill>
        <p:spPr>
          <a:xfrm>
            <a:off x="324076" y="1133875"/>
            <a:ext cx="8328149" cy="1851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e8ee4efdad_0_41"/>
          <p:cNvSpPr txBox="1"/>
          <p:nvPr>
            <p:ph type="title"/>
          </p:nvPr>
        </p:nvSpPr>
        <p:spPr>
          <a:xfrm>
            <a:off x="460950" y="72917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1600"/>
              </a:spcBef>
              <a:spcAft>
                <a:spcPts val="0"/>
              </a:spcAft>
              <a:buClr>
                <a:srgbClr val="000000"/>
              </a:buClr>
              <a:buSzPts val="1800"/>
              <a:buFont typeface="Arial"/>
              <a:buNone/>
            </a:pPr>
            <a:r>
              <a:rPr b="1" lang="en" sz="1800"/>
              <a:t>Record evidence that you have setup/ chosen version control tools/techniques to manage the development of your outcome. How you save version etc...</a:t>
            </a:r>
            <a:endParaRPr b="1" sz="1800"/>
          </a:p>
          <a:p>
            <a:pPr indent="0" lvl="0" marL="0" rtl="0" algn="l">
              <a:spcBef>
                <a:spcPts val="0"/>
              </a:spcBef>
              <a:spcAft>
                <a:spcPts val="0"/>
              </a:spcAft>
              <a:buNone/>
            </a:pPr>
            <a:r>
              <a:t/>
            </a:r>
            <a:endParaRPr/>
          </a:p>
        </p:txBody>
      </p:sp>
      <p:sp>
        <p:nvSpPr>
          <p:cNvPr id="185" name="Google Shape;185;ge8ee4efdad_0_41"/>
          <p:cNvSpPr txBox="1"/>
          <p:nvPr/>
        </p:nvSpPr>
        <p:spPr>
          <a:xfrm>
            <a:off x="159150" y="1602825"/>
            <a:ext cx="88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When I was deciding on what technique to use, I compared between “Local Version Control” and “Centralized Version Control Systems”</a:t>
            </a:r>
            <a:endParaRPr>
              <a:latin typeface="Roboto"/>
              <a:ea typeface="Roboto"/>
              <a:cs typeface="Roboto"/>
              <a:sym typeface="Roboto"/>
            </a:endParaRPr>
          </a:p>
        </p:txBody>
      </p:sp>
      <p:pic>
        <p:nvPicPr>
          <p:cNvPr id="186" name="Google Shape;186;ge8ee4efdad_0_41"/>
          <p:cNvPicPr preferRelativeResize="0"/>
          <p:nvPr/>
        </p:nvPicPr>
        <p:blipFill>
          <a:blip r:embed="rId3">
            <a:alphaModFix/>
          </a:blip>
          <a:stretch>
            <a:fillRect/>
          </a:stretch>
        </p:blipFill>
        <p:spPr>
          <a:xfrm>
            <a:off x="7263978" y="1962188"/>
            <a:ext cx="1363701" cy="828175"/>
          </a:xfrm>
          <a:prstGeom prst="rect">
            <a:avLst/>
          </a:prstGeom>
          <a:noFill/>
          <a:ln>
            <a:noFill/>
          </a:ln>
        </p:spPr>
      </p:pic>
      <p:pic>
        <p:nvPicPr>
          <p:cNvPr id="187" name="Google Shape;187;ge8ee4efdad_0_41"/>
          <p:cNvPicPr preferRelativeResize="0"/>
          <p:nvPr/>
        </p:nvPicPr>
        <p:blipFill>
          <a:blip r:embed="rId4">
            <a:alphaModFix/>
          </a:blip>
          <a:stretch>
            <a:fillRect/>
          </a:stretch>
        </p:blipFill>
        <p:spPr>
          <a:xfrm>
            <a:off x="4168500" y="1918450"/>
            <a:ext cx="1212300" cy="915650"/>
          </a:xfrm>
          <a:prstGeom prst="rect">
            <a:avLst/>
          </a:prstGeom>
          <a:noFill/>
          <a:ln>
            <a:noFill/>
          </a:ln>
        </p:spPr>
      </p:pic>
      <p:graphicFrame>
        <p:nvGraphicFramePr>
          <p:cNvPr id="188" name="Google Shape;188;ge8ee4efdad_0_41"/>
          <p:cNvGraphicFramePr/>
          <p:nvPr/>
        </p:nvGraphicFramePr>
        <p:xfrm>
          <a:off x="337275" y="2403975"/>
          <a:ext cx="3000000" cy="3000000"/>
        </p:xfrm>
        <a:graphic>
          <a:graphicData uri="http://schemas.openxmlformats.org/drawingml/2006/table">
            <a:tbl>
              <a:tblPr>
                <a:noFill/>
                <a:tableStyleId>{301E08FE-83BD-41CE-813C-53CAE1ED9345}</a:tableStyleId>
              </a:tblPr>
              <a:tblGrid>
                <a:gridCol w="2882525"/>
                <a:gridCol w="2882525"/>
                <a:gridCol w="2882525"/>
              </a:tblGrid>
              <a:tr h="430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Local</a:t>
                      </a:r>
                      <a:endParaRPr/>
                    </a:p>
                  </a:txBody>
                  <a:tcPr marT="91425" marB="91425" marR="91425" marL="91425"/>
                </a:tc>
                <a:tc>
                  <a:txBody>
                    <a:bodyPr/>
                    <a:lstStyle/>
                    <a:p>
                      <a:pPr indent="0" lvl="0" marL="0" rtl="0" algn="l">
                        <a:spcBef>
                          <a:spcPts val="0"/>
                        </a:spcBef>
                        <a:spcAft>
                          <a:spcPts val="0"/>
                        </a:spcAft>
                        <a:buNone/>
                      </a:pPr>
                      <a:r>
                        <a:rPr lang="en"/>
                        <a:t>Centralized</a:t>
                      </a:r>
                      <a:endParaRPr/>
                    </a:p>
                  </a:txBody>
                  <a:tcPr marT="91425" marB="91425" marR="91425" marL="91425"/>
                </a:tc>
              </a:tr>
              <a:tr h="430125">
                <a:tc>
                  <a:txBody>
                    <a:bodyPr/>
                    <a:lstStyle/>
                    <a:p>
                      <a:pPr indent="0" lvl="0" marL="0" rtl="0" algn="l">
                        <a:spcBef>
                          <a:spcPts val="0"/>
                        </a:spcBef>
                        <a:spcAft>
                          <a:spcPts val="0"/>
                        </a:spcAft>
                        <a:buNone/>
                      </a:pPr>
                      <a:r>
                        <a:rPr lang="en"/>
                        <a:t>Plus </a:t>
                      </a:r>
                      <a:endParaRPr/>
                    </a:p>
                  </a:txBody>
                  <a:tcPr marT="91425" marB="91425" marR="91425" marL="91425"/>
                </a:tc>
                <a:tc>
                  <a:txBody>
                    <a:bodyPr/>
                    <a:lstStyle/>
                    <a:p>
                      <a:pPr indent="0" lvl="0" marL="0" rtl="0" algn="l">
                        <a:spcBef>
                          <a:spcPts val="0"/>
                        </a:spcBef>
                        <a:spcAft>
                          <a:spcPts val="0"/>
                        </a:spcAft>
                        <a:buNone/>
                      </a:pPr>
                      <a:r>
                        <a:rPr lang="en"/>
                        <a:t>Easy to use, time saving </a:t>
                      </a:r>
                      <a:endParaRPr/>
                    </a:p>
                  </a:txBody>
                  <a:tcPr marT="91425" marB="91425" marR="91425" marL="91425"/>
                </a:tc>
                <a:tc>
                  <a:txBody>
                    <a:bodyPr/>
                    <a:lstStyle/>
                    <a:p>
                      <a:pPr indent="0" lvl="0" marL="0" rtl="0" algn="l">
                        <a:spcBef>
                          <a:spcPts val="0"/>
                        </a:spcBef>
                        <a:spcAft>
                          <a:spcPts val="0"/>
                        </a:spcAft>
                        <a:buNone/>
                      </a:pPr>
                      <a:r>
                        <a:rPr lang="en"/>
                        <a:t>Easy to collaborate, cloud</a:t>
                      </a:r>
                      <a:endParaRPr/>
                    </a:p>
                  </a:txBody>
                  <a:tcPr marT="91425" marB="91425" marR="91425" marL="91425"/>
                </a:tc>
              </a:tr>
              <a:tr h="396200">
                <a:tc>
                  <a:txBody>
                    <a:bodyPr/>
                    <a:lstStyle/>
                    <a:p>
                      <a:pPr indent="0" lvl="0" marL="0" rtl="0" algn="l">
                        <a:spcBef>
                          <a:spcPts val="0"/>
                        </a:spcBef>
                        <a:spcAft>
                          <a:spcPts val="0"/>
                        </a:spcAft>
                        <a:buNone/>
                      </a:pPr>
                      <a:r>
                        <a:rPr lang="en"/>
                        <a:t>Minus</a:t>
                      </a:r>
                      <a:endParaRPr/>
                    </a:p>
                  </a:txBody>
                  <a:tcPr marT="91425" marB="91425" marR="91425" marL="91425"/>
                </a:tc>
                <a:tc>
                  <a:txBody>
                    <a:bodyPr/>
                    <a:lstStyle/>
                    <a:p>
                      <a:pPr indent="0" lvl="0" marL="0" rtl="0" algn="l">
                        <a:spcBef>
                          <a:spcPts val="0"/>
                        </a:spcBef>
                        <a:spcAft>
                          <a:spcPts val="0"/>
                        </a:spcAft>
                        <a:buNone/>
                      </a:pPr>
                      <a:r>
                        <a:rPr lang="en"/>
                        <a:t>Can’t collaborate with others</a:t>
                      </a:r>
                      <a:endParaRPr/>
                    </a:p>
                  </a:txBody>
                  <a:tcPr marT="91425" marB="91425" marR="91425" marL="91425"/>
                </a:tc>
                <a:tc>
                  <a:txBody>
                    <a:bodyPr/>
                    <a:lstStyle/>
                    <a:p>
                      <a:pPr indent="0" lvl="0" marL="0" rtl="0" algn="l">
                        <a:spcBef>
                          <a:spcPts val="0"/>
                        </a:spcBef>
                        <a:spcAft>
                          <a:spcPts val="0"/>
                        </a:spcAft>
                        <a:buNone/>
                      </a:pPr>
                      <a:r>
                        <a:rPr lang="en"/>
                        <a:t>Takes time to learn</a:t>
                      </a:r>
                      <a:endParaRPr/>
                    </a:p>
                  </a:txBody>
                  <a:tcPr marT="91425" marB="91425" marR="91425" marL="91425"/>
                </a:tc>
              </a:tr>
              <a:tr h="396200">
                <a:tc>
                  <a:txBody>
                    <a:bodyPr/>
                    <a:lstStyle/>
                    <a:p>
                      <a:pPr indent="0" lvl="0" marL="0" rtl="0" algn="l">
                        <a:spcBef>
                          <a:spcPts val="0"/>
                        </a:spcBef>
                        <a:spcAft>
                          <a:spcPts val="0"/>
                        </a:spcAft>
                        <a:buNone/>
                      </a:pPr>
                      <a:r>
                        <a:rPr lang="en"/>
                        <a:t>Interesting</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Many online tools</a:t>
                      </a:r>
                      <a:endParaRPr/>
                    </a:p>
                  </a:txBody>
                  <a:tcPr marT="91425" marB="91425" marR="91425" marL="91425"/>
                </a:tc>
              </a:tr>
            </a:tbl>
          </a:graphicData>
        </a:graphic>
      </p:graphicFrame>
      <p:sp>
        <p:nvSpPr>
          <p:cNvPr id="189" name="Google Shape;189;ge8ee4efdad_0_41"/>
          <p:cNvSpPr txBox="1"/>
          <p:nvPr/>
        </p:nvSpPr>
        <p:spPr>
          <a:xfrm>
            <a:off x="159150" y="4242200"/>
            <a:ext cx="88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decided I would go with the Local Version Control system as I would have more time developing my program and I’m working on this </a:t>
            </a:r>
            <a:r>
              <a:rPr lang="en">
                <a:latin typeface="Roboto"/>
                <a:ea typeface="Roboto"/>
                <a:cs typeface="Roboto"/>
                <a:sym typeface="Roboto"/>
              </a:rPr>
              <a:t>project myself so I don’t need to share it with a lot of people.</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e8ee4efdad_0_23"/>
          <p:cNvSpPr txBox="1"/>
          <p:nvPr>
            <p:ph type="title"/>
          </p:nvPr>
        </p:nvSpPr>
        <p:spPr>
          <a:xfrm>
            <a:off x="460950" y="72917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1600"/>
              </a:spcBef>
              <a:spcAft>
                <a:spcPts val="0"/>
              </a:spcAft>
              <a:buClr>
                <a:srgbClr val="000000"/>
              </a:buClr>
              <a:buSzPts val="1800"/>
              <a:buFont typeface="Arial"/>
              <a:buNone/>
            </a:pPr>
            <a:r>
              <a:rPr b="1" lang="en" sz="1800"/>
              <a:t>Record evidence that you have setup/ chosen version control tools/techniques to manage the development of your outcome. How you save version etc...</a:t>
            </a:r>
            <a:endParaRPr b="1" sz="1800"/>
          </a:p>
          <a:p>
            <a:pPr indent="0" lvl="0" marL="0" rtl="0" algn="l">
              <a:spcBef>
                <a:spcPts val="0"/>
              </a:spcBef>
              <a:spcAft>
                <a:spcPts val="0"/>
              </a:spcAft>
              <a:buNone/>
            </a:pPr>
            <a:r>
              <a:t/>
            </a:r>
            <a:endParaRPr/>
          </a:p>
        </p:txBody>
      </p:sp>
      <p:sp>
        <p:nvSpPr>
          <p:cNvPr id="195" name="Google Shape;195;ge8ee4efdad_0_23"/>
          <p:cNvSpPr txBox="1"/>
          <p:nvPr/>
        </p:nvSpPr>
        <p:spPr>
          <a:xfrm>
            <a:off x="234875" y="4254975"/>
            <a:ext cx="858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also saved the versions on google drive so that I can easily share my work with other people using the </a:t>
            </a:r>
            <a:r>
              <a:rPr lang="en">
                <a:latin typeface="Roboto"/>
                <a:ea typeface="Roboto"/>
                <a:cs typeface="Roboto"/>
                <a:sym typeface="Roboto"/>
              </a:rPr>
              <a:t>google</a:t>
            </a:r>
            <a:r>
              <a:rPr lang="en">
                <a:latin typeface="Roboto"/>
                <a:ea typeface="Roboto"/>
                <a:cs typeface="Roboto"/>
                <a:sym typeface="Roboto"/>
              </a:rPr>
              <a:t> </a:t>
            </a:r>
            <a:r>
              <a:rPr lang="en">
                <a:latin typeface="Roboto"/>
                <a:ea typeface="Roboto"/>
                <a:cs typeface="Roboto"/>
                <a:sym typeface="Roboto"/>
              </a:rPr>
              <a:t>ecosystem</a:t>
            </a:r>
            <a:r>
              <a:rPr lang="en">
                <a:latin typeface="Roboto"/>
                <a:ea typeface="Roboto"/>
                <a:cs typeface="Roboto"/>
                <a:sym typeface="Roboto"/>
              </a:rPr>
              <a:t>. In </a:t>
            </a:r>
            <a:r>
              <a:rPr lang="en">
                <a:latin typeface="Roboto"/>
                <a:ea typeface="Roboto"/>
                <a:cs typeface="Roboto"/>
                <a:sym typeface="Roboto"/>
              </a:rPr>
              <a:t>addition</a:t>
            </a:r>
            <a:r>
              <a:rPr lang="en">
                <a:latin typeface="Roboto"/>
                <a:ea typeface="Roboto"/>
                <a:cs typeface="Roboto"/>
                <a:sym typeface="Roboto"/>
              </a:rPr>
              <a:t>, this is another backup in case anything goes wrong on my computer or I have to work on my program using a different computer.</a:t>
            </a:r>
            <a:endParaRPr>
              <a:latin typeface="Roboto"/>
              <a:ea typeface="Roboto"/>
              <a:cs typeface="Roboto"/>
              <a:sym typeface="Roboto"/>
            </a:endParaRPr>
          </a:p>
        </p:txBody>
      </p:sp>
      <p:pic>
        <p:nvPicPr>
          <p:cNvPr id="196" name="Google Shape;196;ge8ee4efdad_0_23"/>
          <p:cNvPicPr preferRelativeResize="0"/>
          <p:nvPr/>
        </p:nvPicPr>
        <p:blipFill>
          <a:blip r:embed="rId3">
            <a:alphaModFix/>
          </a:blip>
          <a:stretch>
            <a:fillRect/>
          </a:stretch>
        </p:blipFill>
        <p:spPr>
          <a:xfrm>
            <a:off x="0" y="876200"/>
            <a:ext cx="2051426" cy="1363601"/>
          </a:xfrm>
          <a:prstGeom prst="rect">
            <a:avLst/>
          </a:prstGeom>
          <a:noFill/>
          <a:ln>
            <a:noFill/>
          </a:ln>
        </p:spPr>
      </p:pic>
      <p:pic>
        <p:nvPicPr>
          <p:cNvPr id="197" name="Google Shape;197;ge8ee4efdad_0_23"/>
          <p:cNvPicPr preferRelativeResize="0"/>
          <p:nvPr/>
        </p:nvPicPr>
        <p:blipFill>
          <a:blip r:embed="rId4">
            <a:alphaModFix/>
          </a:blip>
          <a:stretch>
            <a:fillRect/>
          </a:stretch>
        </p:blipFill>
        <p:spPr>
          <a:xfrm>
            <a:off x="2051426" y="876200"/>
            <a:ext cx="5865948" cy="1303225"/>
          </a:xfrm>
          <a:prstGeom prst="rect">
            <a:avLst/>
          </a:prstGeom>
          <a:noFill/>
          <a:ln>
            <a:noFill/>
          </a:ln>
        </p:spPr>
      </p:pic>
      <p:pic>
        <p:nvPicPr>
          <p:cNvPr id="198" name="Google Shape;198;ge8ee4efdad_0_23"/>
          <p:cNvPicPr preferRelativeResize="0"/>
          <p:nvPr/>
        </p:nvPicPr>
        <p:blipFill>
          <a:blip r:embed="rId5">
            <a:alphaModFix/>
          </a:blip>
          <a:stretch>
            <a:fillRect/>
          </a:stretch>
        </p:blipFill>
        <p:spPr>
          <a:xfrm>
            <a:off x="2051425" y="2450300"/>
            <a:ext cx="4458994" cy="173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2"/>
          <p:cNvSpPr txBox="1"/>
          <p:nvPr>
            <p:ph type="ctrTitle"/>
          </p:nvPr>
        </p:nvSpPr>
        <p:spPr>
          <a:xfrm>
            <a:off x="390525" y="873549"/>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Github /Drive link</a:t>
            </a:r>
            <a:endParaRPr/>
          </a:p>
        </p:txBody>
      </p:sp>
      <p:sp>
        <p:nvSpPr>
          <p:cNvPr id="73" name="Google Shape;73;p2"/>
          <p:cNvSpPr txBox="1"/>
          <p:nvPr>
            <p:ph idx="1" type="subTitle"/>
          </p:nvPr>
        </p:nvSpPr>
        <p:spPr>
          <a:xfrm>
            <a:off x="390525" y="257175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4800"/>
              <a:t>Trello board or PM link</a:t>
            </a:r>
            <a:endParaRPr sz="4800"/>
          </a:p>
        </p:txBody>
      </p:sp>
      <p:sp>
        <p:nvSpPr>
          <p:cNvPr id="74" name="Google Shape;74;p2"/>
          <p:cNvSpPr txBox="1"/>
          <p:nvPr>
            <p:ph idx="1" type="subTitle"/>
          </p:nvPr>
        </p:nvSpPr>
        <p:spPr>
          <a:xfrm>
            <a:off x="390525" y="3837051"/>
            <a:ext cx="8222100" cy="432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lt1"/>
              </a:buClr>
              <a:buSzPts val="1800"/>
              <a:buNone/>
            </a:pPr>
            <a:r>
              <a:rPr b="1" i="1" lang="en"/>
              <a:t>You MUST provide evidence showing how the problem has been decomposed, how the components have been developed and trialled, and of how they have been assembled and tested to create a final, working outcome.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e8ee4efdad_0_55"/>
          <p:cNvSpPr txBox="1"/>
          <p:nvPr>
            <p:ph type="title"/>
          </p:nvPr>
        </p:nvSpPr>
        <p:spPr>
          <a:xfrm>
            <a:off x="460950" y="1162100"/>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1600"/>
              </a:spcBef>
              <a:spcAft>
                <a:spcPts val="0"/>
              </a:spcAft>
              <a:buClr>
                <a:srgbClr val="000000"/>
              </a:buClr>
              <a:buSzPts val="1800"/>
              <a:buFont typeface="Arial"/>
              <a:buNone/>
            </a:pPr>
            <a:r>
              <a:rPr b="1" lang="en" sz="1800">
                <a:solidFill>
                  <a:srgbClr val="F9F9F9"/>
                </a:solidFill>
              </a:rPr>
              <a:t>Explain why you believe that these tools and techniques are appropriate for the development of your outcome. </a:t>
            </a:r>
            <a:endParaRPr b="1" sz="1800">
              <a:solidFill>
                <a:srgbClr val="F9F9F9"/>
              </a:solidFill>
            </a:endParaRPr>
          </a:p>
          <a:p>
            <a:pPr indent="0" lvl="0" marL="0" rtl="0" algn="l">
              <a:lnSpc>
                <a:spcPct val="115000"/>
              </a:lnSpc>
              <a:spcBef>
                <a:spcPts val="1600"/>
              </a:spcBef>
              <a:spcAft>
                <a:spcPts val="0"/>
              </a:spcAft>
              <a:buClr>
                <a:srgbClr val="000000"/>
              </a:buClr>
              <a:buSzPts val="1800"/>
              <a:buFont typeface="Arial"/>
              <a:buNone/>
            </a:pPr>
            <a:r>
              <a:t/>
            </a:r>
            <a:endParaRPr b="1" sz="1800"/>
          </a:p>
          <a:p>
            <a:pPr indent="0" lvl="0" marL="0" rtl="0" algn="l">
              <a:spcBef>
                <a:spcPts val="0"/>
              </a:spcBef>
              <a:spcAft>
                <a:spcPts val="0"/>
              </a:spcAft>
              <a:buNone/>
            </a:pPr>
            <a:r>
              <a:t/>
            </a:r>
            <a:endParaRPr/>
          </a:p>
        </p:txBody>
      </p:sp>
      <p:sp>
        <p:nvSpPr>
          <p:cNvPr id="204" name="Google Shape;204;ge8ee4efdad_0_55"/>
          <p:cNvSpPr txBox="1"/>
          <p:nvPr/>
        </p:nvSpPr>
        <p:spPr>
          <a:xfrm>
            <a:off x="160350" y="1340650"/>
            <a:ext cx="8823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believe these tools and techniques are appropriate for the development of my outcome as they help me to work more productively and efficiently. For example, the Trello board helps me to stay organized and on task through the list of tasks that I set out before. I will know exactly what to do at any given time and the deadlines of when I have to complete by. The local version control </a:t>
            </a:r>
            <a:r>
              <a:rPr lang="en">
                <a:latin typeface="Roboto"/>
                <a:ea typeface="Roboto"/>
                <a:cs typeface="Roboto"/>
                <a:sym typeface="Roboto"/>
              </a:rPr>
              <a:t>system helps me to easily make changes and test different ideas in my program more efficiently. I know exactly what each version of decomposed part do and if I don’t like them I can always go back to the previous version. The testing also helps me ensure each part works without bugs so that they would work as intended when combine into the final program.</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e483620902_0_8"/>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a:t>
            </a:r>
            <a:endParaRPr/>
          </a:p>
        </p:txBody>
      </p:sp>
      <p:cxnSp>
        <p:nvCxnSpPr>
          <p:cNvPr id="210" name="Google Shape;210;ge483620902_0_8"/>
          <p:cNvCxnSpPr/>
          <p:nvPr/>
        </p:nvCxnSpPr>
        <p:spPr>
          <a:xfrm>
            <a:off x="2824500" y="1237550"/>
            <a:ext cx="0" cy="865800"/>
          </a:xfrm>
          <a:prstGeom prst="straightConnector1">
            <a:avLst/>
          </a:prstGeom>
          <a:noFill/>
          <a:ln cap="flat" cmpd="sng" w="9525">
            <a:solidFill>
              <a:schemeClr val="dk2"/>
            </a:solidFill>
            <a:prstDash val="solid"/>
            <a:round/>
            <a:headEnd len="med" w="med" type="none"/>
            <a:tailEnd len="med" w="med" type="none"/>
          </a:ln>
        </p:spPr>
      </p:cxnSp>
      <p:pic>
        <p:nvPicPr>
          <p:cNvPr id="211" name="Google Shape;211;ge483620902_0_8"/>
          <p:cNvPicPr preferRelativeResize="0"/>
          <p:nvPr/>
        </p:nvPicPr>
        <p:blipFill>
          <a:blip r:embed="rId3">
            <a:alphaModFix/>
          </a:blip>
          <a:stretch>
            <a:fillRect/>
          </a:stretch>
        </p:blipFill>
        <p:spPr>
          <a:xfrm>
            <a:off x="193625" y="987375"/>
            <a:ext cx="4160596" cy="4094274"/>
          </a:xfrm>
          <a:prstGeom prst="rect">
            <a:avLst/>
          </a:prstGeom>
          <a:noFill/>
          <a:ln>
            <a:noFill/>
          </a:ln>
        </p:spPr>
      </p:pic>
      <p:sp>
        <p:nvSpPr>
          <p:cNvPr id="212" name="Google Shape;212;ge483620902_0_8"/>
          <p:cNvSpPr txBox="1"/>
          <p:nvPr/>
        </p:nvSpPr>
        <p:spPr>
          <a:xfrm>
            <a:off x="4618025" y="1165475"/>
            <a:ext cx="4061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have decomposed my program into smaller parts using a white board tool called Miro. This helps me understand what I have to do on a better level as the complex problem is now broken down into more manageable parts.</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e6c7d0656f_0_0"/>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 </a:t>
            </a:r>
            <a:endParaRPr/>
          </a:p>
        </p:txBody>
      </p:sp>
      <p:pic>
        <p:nvPicPr>
          <p:cNvPr id="218" name="Google Shape;218;ge6c7d0656f_0_0"/>
          <p:cNvPicPr preferRelativeResize="0"/>
          <p:nvPr/>
        </p:nvPicPr>
        <p:blipFill>
          <a:blip r:embed="rId3">
            <a:alphaModFix/>
          </a:blip>
          <a:stretch>
            <a:fillRect/>
          </a:stretch>
        </p:blipFill>
        <p:spPr>
          <a:xfrm>
            <a:off x="113625" y="933500"/>
            <a:ext cx="5305075" cy="3344875"/>
          </a:xfrm>
          <a:prstGeom prst="rect">
            <a:avLst/>
          </a:prstGeom>
          <a:noFill/>
          <a:ln>
            <a:noFill/>
          </a:ln>
        </p:spPr>
      </p:pic>
      <p:sp>
        <p:nvSpPr>
          <p:cNvPr id="219" name="Google Shape;219;ge6c7d0656f_0_0"/>
          <p:cNvSpPr txBox="1"/>
          <p:nvPr/>
        </p:nvSpPr>
        <p:spPr>
          <a:xfrm>
            <a:off x="5751875" y="1021175"/>
            <a:ext cx="32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0" name="Google Shape;220;ge6c7d0656f_0_0"/>
          <p:cNvSpPr txBox="1"/>
          <p:nvPr/>
        </p:nvSpPr>
        <p:spPr>
          <a:xfrm>
            <a:off x="5896175" y="1062325"/>
            <a:ext cx="29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1" name="Google Shape;221;ge6c7d0656f_0_0"/>
          <p:cNvSpPr txBox="1"/>
          <p:nvPr/>
        </p:nvSpPr>
        <p:spPr>
          <a:xfrm>
            <a:off x="5554475" y="1144875"/>
            <a:ext cx="3442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Then I break down the decomposed parts into even smaller achievable tasks and put it on my Trello board. This is so I know exactly what to do and don’t waste time organizing tasks.</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e8ee4efdad_0_64"/>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outcome </a:t>
            </a:r>
            <a:endParaRPr/>
          </a:p>
        </p:txBody>
      </p:sp>
      <p:sp>
        <p:nvSpPr>
          <p:cNvPr id="227" name="Google Shape;227;ge8ee4efdad_0_64"/>
          <p:cNvSpPr txBox="1"/>
          <p:nvPr/>
        </p:nvSpPr>
        <p:spPr>
          <a:xfrm>
            <a:off x="5751875" y="1021175"/>
            <a:ext cx="32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8" name="Google Shape;228;ge8ee4efdad_0_64"/>
          <p:cNvSpPr txBox="1"/>
          <p:nvPr/>
        </p:nvSpPr>
        <p:spPr>
          <a:xfrm>
            <a:off x="5896175" y="1062325"/>
            <a:ext cx="29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9" name="Google Shape;229;ge8ee4efdad_0_64"/>
          <p:cNvSpPr txBox="1"/>
          <p:nvPr/>
        </p:nvSpPr>
        <p:spPr>
          <a:xfrm>
            <a:off x="5554475" y="1144875"/>
            <a:ext cx="344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then moved the task according to how I’m </a:t>
            </a:r>
            <a:r>
              <a:rPr lang="en">
                <a:latin typeface="Roboto"/>
                <a:ea typeface="Roboto"/>
                <a:cs typeface="Roboto"/>
                <a:sym typeface="Roboto"/>
              </a:rPr>
              <a:t>completing them</a:t>
            </a:r>
            <a:endParaRPr>
              <a:latin typeface="Roboto"/>
              <a:ea typeface="Roboto"/>
              <a:cs typeface="Roboto"/>
              <a:sym typeface="Roboto"/>
            </a:endParaRPr>
          </a:p>
        </p:txBody>
      </p:sp>
      <p:pic>
        <p:nvPicPr>
          <p:cNvPr id="230" name="Google Shape;230;ge8ee4efdad_0_64"/>
          <p:cNvPicPr preferRelativeResize="0"/>
          <p:nvPr/>
        </p:nvPicPr>
        <p:blipFill>
          <a:blip r:embed="rId3">
            <a:alphaModFix/>
          </a:blip>
          <a:stretch>
            <a:fillRect/>
          </a:stretch>
        </p:blipFill>
        <p:spPr>
          <a:xfrm>
            <a:off x="0" y="857800"/>
            <a:ext cx="2495227" cy="1789582"/>
          </a:xfrm>
          <a:prstGeom prst="rect">
            <a:avLst/>
          </a:prstGeom>
          <a:noFill/>
          <a:ln>
            <a:noFill/>
          </a:ln>
        </p:spPr>
      </p:pic>
      <p:pic>
        <p:nvPicPr>
          <p:cNvPr id="231" name="Google Shape;231;ge8ee4efdad_0_64"/>
          <p:cNvPicPr preferRelativeResize="0"/>
          <p:nvPr/>
        </p:nvPicPr>
        <p:blipFill>
          <a:blip r:embed="rId4">
            <a:alphaModFix/>
          </a:blip>
          <a:stretch>
            <a:fillRect/>
          </a:stretch>
        </p:blipFill>
        <p:spPr>
          <a:xfrm>
            <a:off x="2705812" y="857800"/>
            <a:ext cx="2835470" cy="1789575"/>
          </a:xfrm>
          <a:prstGeom prst="rect">
            <a:avLst/>
          </a:prstGeom>
          <a:noFill/>
          <a:ln>
            <a:noFill/>
          </a:ln>
        </p:spPr>
      </p:pic>
      <p:pic>
        <p:nvPicPr>
          <p:cNvPr id="232" name="Google Shape;232;ge8ee4efdad_0_64"/>
          <p:cNvPicPr preferRelativeResize="0"/>
          <p:nvPr/>
        </p:nvPicPr>
        <p:blipFill>
          <a:blip r:embed="rId5">
            <a:alphaModFix/>
          </a:blip>
          <a:stretch>
            <a:fillRect/>
          </a:stretch>
        </p:blipFill>
        <p:spPr>
          <a:xfrm>
            <a:off x="731825" y="2802000"/>
            <a:ext cx="3958349" cy="2216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e6c7d0656f_0_6"/>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a:t>
            </a:r>
            <a:r>
              <a:rPr lang="en">
                <a:extLst>
                  <a:ext uri="http://customooxmlschemas.google.com/">
                    <go:slidesCustomData xmlns:go="http://customooxmlschemas.google.com/" textRoundtripDataId="5"/>
                  </a:ext>
                </a:extLst>
              </a:rPr>
              <a:t>outcome</a:t>
            </a:r>
            <a:r>
              <a:rPr lang="en"/>
              <a:t>(Task sizing) </a:t>
            </a:r>
            <a:endParaRPr/>
          </a:p>
        </p:txBody>
      </p:sp>
      <p:sp>
        <p:nvSpPr>
          <p:cNvPr id="238" name="Google Shape;238;ge6c7d0656f_0_6"/>
          <p:cNvSpPr txBox="1"/>
          <p:nvPr/>
        </p:nvSpPr>
        <p:spPr>
          <a:xfrm>
            <a:off x="5751875" y="1021175"/>
            <a:ext cx="32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39" name="Google Shape;239;ge6c7d0656f_0_6"/>
          <p:cNvSpPr txBox="1"/>
          <p:nvPr/>
        </p:nvSpPr>
        <p:spPr>
          <a:xfrm>
            <a:off x="4898450" y="1252000"/>
            <a:ext cx="3966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After I have decomposed my program, I also plan out a Teamgantt task sizing graph using gantt chart based on my estimation of how long it would take me to complete each decomposed part. Since I have to finish one </a:t>
            </a:r>
            <a:r>
              <a:rPr lang="en">
                <a:latin typeface="Roboto"/>
                <a:ea typeface="Roboto"/>
                <a:cs typeface="Roboto"/>
                <a:sym typeface="Roboto"/>
              </a:rPr>
              <a:t>component</a:t>
            </a:r>
            <a:r>
              <a:rPr lang="en">
                <a:latin typeface="Roboto"/>
                <a:ea typeface="Roboto"/>
                <a:cs typeface="Roboto"/>
                <a:sym typeface="Roboto"/>
              </a:rPr>
              <a:t> before moving on to the next one, the chart also appears to have characteristic of the waterfall project management method.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This task sizing graph provides me with time targets and milestones I have to hit on certain dates. </a:t>
            </a:r>
            <a:endParaRPr>
              <a:latin typeface="Roboto"/>
              <a:ea typeface="Roboto"/>
              <a:cs typeface="Roboto"/>
              <a:sym typeface="Roboto"/>
            </a:endParaRPr>
          </a:p>
        </p:txBody>
      </p:sp>
      <p:pic>
        <p:nvPicPr>
          <p:cNvPr id="240" name="Google Shape;240;ge6c7d0656f_0_6"/>
          <p:cNvPicPr preferRelativeResize="0"/>
          <p:nvPr/>
        </p:nvPicPr>
        <p:blipFill>
          <a:blip r:embed="rId3">
            <a:alphaModFix/>
          </a:blip>
          <a:stretch>
            <a:fillRect/>
          </a:stretch>
        </p:blipFill>
        <p:spPr>
          <a:xfrm>
            <a:off x="68975" y="1021175"/>
            <a:ext cx="4829476" cy="2519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e8ee4efdad_0_2"/>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Decomposing </a:t>
            </a:r>
            <a:r>
              <a:rPr lang="en">
                <a:extLst>
                  <a:ext uri="http://customooxmlschemas.google.com/">
                    <go:slidesCustomData xmlns:go="http://customooxmlschemas.google.com/" textRoundtripDataId="6"/>
                  </a:ext>
                </a:extLst>
              </a:rPr>
              <a:t>outcome</a:t>
            </a:r>
            <a:r>
              <a:rPr lang="en"/>
              <a:t>(Task sizing) </a:t>
            </a:r>
            <a:endParaRPr/>
          </a:p>
        </p:txBody>
      </p:sp>
      <p:sp>
        <p:nvSpPr>
          <p:cNvPr id="246" name="Google Shape;246;ge8ee4efdad_0_2"/>
          <p:cNvSpPr txBox="1"/>
          <p:nvPr/>
        </p:nvSpPr>
        <p:spPr>
          <a:xfrm>
            <a:off x="5751875" y="1021175"/>
            <a:ext cx="32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47" name="Google Shape;247;ge8ee4efdad_0_2"/>
          <p:cNvSpPr txBox="1"/>
          <p:nvPr/>
        </p:nvSpPr>
        <p:spPr>
          <a:xfrm>
            <a:off x="0" y="4031225"/>
            <a:ext cx="905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After finishing one or two parts, I always have a day where I can evaluate the result. I use that day to get user to test the program, do bug </a:t>
            </a:r>
            <a:r>
              <a:rPr lang="en">
                <a:latin typeface="Roboto"/>
                <a:ea typeface="Roboto"/>
                <a:cs typeface="Roboto"/>
                <a:sym typeface="Roboto"/>
              </a:rPr>
              <a:t>fixing</a:t>
            </a:r>
            <a:r>
              <a:rPr lang="en">
                <a:latin typeface="Roboto"/>
                <a:ea typeface="Roboto"/>
                <a:cs typeface="Roboto"/>
                <a:sym typeface="Roboto"/>
              </a:rPr>
              <a:t> to make sure that the part works well individually. I also do project administration tasks such as saving version and organising files on that day.</a:t>
            </a:r>
            <a:endParaRPr>
              <a:latin typeface="Roboto"/>
              <a:ea typeface="Roboto"/>
              <a:cs typeface="Roboto"/>
              <a:sym typeface="Roboto"/>
            </a:endParaRPr>
          </a:p>
        </p:txBody>
      </p:sp>
      <p:pic>
        <p:nvPicPr>
          <p:cNvPr id="248" name="Google Shape;248;ge8ee4efdad_0_2"/>
          <p:cNvPicPr preferRelativeResize="0"/>
          <p:nvPr/>
        </p:nvPicPr>
        <p:blipFill>
          <a:blip r:embed="rId3">
            <a:alphaModFix/>
          </a:blip>
          <a:stretch>
            <a:fillRect/>
          </a:stretch>
        </p:blipFill>
        <p:spPr>
          <a:xfrm>
            <a:off x="865100" y="648375"/>
            <a:ext cx="7057377" cy="368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a:t>
            </a:r>
            <a:endParaRPr/>
          </a:p>
        </p:txBody>
      </p:sp>
      <p:sp>
        <p:nvSpPr>
          <p:cNvPr id="254" name="Google Shape;254;p5"/>
          <p:cNvSpPr txBox="1"/>
          <p:nvPr>
            <p:ph idx="1" type="body"/>
          </p:nvPr>
        </p:nvSpPr>
        <p:spPr>
          <a:xfrm>
            <a:off x="460950" y="915175"/>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trialled components. Show that you gathered information to inform your decision making.</a:t>
            </a:r>
            <a:endParaRPr/>
          </a:p>
          <a:p>
            <a:pPr indent="0" lvl="0" marL="0" rtl="0" algn="l">
              <a:lnSpc>
                <a:spcPct val="115000"/>
              </a:lnSpc>
              <a:spcBef>
                <a:spcPts val="1600"/>
              </a:spcBef>
              <a:spcAft>
                <a:spcPts val="0"/>
              </a:spcAft>
              <a:buSzPts val="1800"/>
              <a:buNone/>
            </a:pPr>
            <a:r>
              <a:rPr lang="en"/>
              <a:t>Record evidence that you have trialled multiple components and have selected those most suitable.</a:t>
            </a:r>
            <a:endParaRPr/>
          </a:p>
          <a:p>
            <a:pPr indent="0" lvl="0" marL="0" rtl="0" algn="l">
              <a:lnSpc>
                <a:spcPct val="115000"/>
              </a:lnSpc>
              <a:spcBef>
                <a:spcPts val="1600"/>
              </a:spcBef>
              <a:spcAft>
                <a:spcPts val="1600"/>
              </a:spcAft>
              <a:buSzPts val="1800"/>
              <a:buNone/>
            </a:pPr>
            <a:r>
              <a:rPr lang="en"/>
              <a:t>Record evidence that you have used information from trialling appropriately to improve the functionality of the outcome.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e8ee4efdad_0_75"/>
          <p:cNvSpPr txBox="1"/>
          <p:nvPr>
            <p:ph type="title"/>
          </p:nvPr>
        </p:nvSpPr>
        <p:spPr>
          <a:xfrm>
            <a:off x="368825" y="59200"/>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a:t>
            </a:r>
            <a:r>
              <a:rPr lang="en" sz="1600"/>
              <a:t> (</a:t>
            </a:r>
            <a:r>
              <a:rPr b="1" lang="en" sz="1600"/>
              <a:t>Record evidence that you have trialled components. Show that you gathered information to inform your decision making.)</a:t>
            </a:r>
            <a:endParaRPr b="1" sz="1600"/>
          </a:p>
        </p:txBody>
      </p:sp>
      <p:sp>
        <p:nvSpPr>
          <p:cNvPr id="260" name="Google Shape;260;ge8ee4efdad_0_75"/>
          <p:cNvSpPr txBox="1"/>
          <p:nvPr/>
        </p:nvSpPr>
        <p:spPr>
          <a:xfrm>
            <a:off x="4838825" y="1010425"/>
            <a:ext cx="37521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Throughout the process of developing my program, I trialled different features or functions to my program in order to see which one fits the best.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For example, in the sorting and analysing part of my program, I have a function to test if the user input is valid or not. Initially, I turn the user input to </a:t>
            </a:r>
            <a:r>
              <a:rPr lang="en">
                <a:latin typeface="Roboto"/>
                <a:ea typeface="Roboto"/>
                <a:cs typeface="Roboto"/>
                <a:sym typeface="Roboto"/>
              </a:rPr>
              <a:t>integer</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When my friend Bill put in a decimal number as his money amount, the program returns error.</a:t>
            </a:r>
            <a:r>
              <a:rPr lang="en">
                <a:latin typeface="Roboto"/>
                <a:ea typeface="Roboto"/>
                <a:cs typeface="Roboto"/>
                <a:sym typeface="Roboto"/>
              </a:rPr>
              <a:t> </a:t>
            </a:r>
            <a:r>
              <a:rPr lang="en">
                <a:latin typeface="Roboto"/>
                <a:ea typeface="Roboto"/>
                <a:cs typeface="Roboto"/>
                <a:sym typeface="Roboto"/>
              </a:rPr>
              <a:t>I realized the user input for my program is money </a:t>
            </a:r>
            <a:r>
              <a:rPr lang="en">
                <a:latin typeface="Roboto"/>
                <a:ea typeface="Roboto"/>
                <a:cs typeface="Roboto"/>
                <a:sym typeface="Roboto"/>
              </a:rPr>
              <a:t>amount. As a result, the input is not always gonna be integer number. Therefore, I have to try different data type to see which one fit best</a:t>
            </a:r>
            <a:endParaRPr>
              <a:latin typeface="Roboto"/>
              <a:ea typeface="Roboto"/>
              <a:cs typeface="Roboto"/>
              <a:sym typeface="Roboto"/>
            </a:endParaRPr>
          </a:p>
        </p:txBody>
      </p:sp>
      <p:pic>
        <p:nvPicPr>
          <p:cNvPr id="261" name="Google Shape;261;ge8ee4efdad_0_75"/>
          <p:cNvPicPr preferRelativeResize="0"/>
          <p:nvPr/>
        </p:nvPicPr>
        <p:blipFill>
          <a:blip r:embed="rId3">
            <a:alphaModFix/>
          </a:blip>
          <a:stretch>
            <a:fillRect/>
          </a:stretch>
        </p:blipFill>
        <p:spPr>
          <a:xfrm>
            <a:off x="144300" y="1965325"/>
            <a:ext cx="4331625" cy="1333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e8ee4efdad_0_83"/>
          <p:cNvSpPr txBox="1"/>
          <p:nvPr>
            <p:ph type="title"/>
          </p:nvPr>
        </p:nvSpPr>
        <p:spPr>
          <a:xfrm>
            <a:off x="368825" y="59200"/>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a:t>
            </a:r>
            <a:r>
              <a:rPr lang="en" sz="1600"/>
              <a:t> (</a:t>
            </a:r>
            <a:r>
              <a:rPr b="1" lang="en" sz="1600"/>
              <a:t>Record evidence that you have trialled multiple components and have selected those most suitable.</a:t>
            </a:r>
            <a:r>
              <a:rPr b="1" lang="en" sz="1600"/>
              <a:t>)</a:t>
            </a:r>
            <a:endParaRPr b="1" sz="1600"/>
          </a:p>
        </p:txBody>
      </p:sp>
      <p:sp>
        <p:nvSpPr>
          <p:cNvPr id="267" name="Google Shape;267;ge8ee4efdad_0_83"/>
          <p:cNvSpPr txBox="1"/>
          <p:nvPr/>
        </p:nvSpPr>
        <p:spPr>
          <a:xfrm>
            <a:off x="4756350" y="1556725"/>
            <a:ext cx="3752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trialled the with different </a:t>
            </a:r>
            <a:r>
              <a:rPr lang="en">
                <a:latin typeface="Roboto"/>
                <a:ea typeface="Roboto"/>
                <a:cs typeface="Roboto"/>
                <a:sym typeface="Roboto"/>
              </a:rPr>
              <a:t>data types</a:t>
            </a:r>
            <a:r>
              <a:rPr lang="en">
                <a:latin typeface="Roboto"/>
                <a:ea typeface="Roboto"/>
                <a:cs typeface="Roboto"/>
                <a:sym typeface="Roboto"/>
              </a:rPr>
              <a:t> such as “float” and “str”. String is not suitable for my program as I want to manipulate the user input later. Float is suitable for my program as it allows me to manipulate user input later and also accepts decimals.</a:t>
            </a:r>
            <a:endParaRPr>
              <a:latin typeface="Roboto"/>
              <a:ea typeface="Roboto"/>
              <a:cs typeface="Roboto"/>
              <a:sym typeface="Roboto"/>
            </a:endParaRPr>
          </a:p>
        </p:txBody>
      </p:sp>
      <p:pic>
        <p:nvPicPr>
          <p:cNvPr id="268" name="Google Shape;268;ge8ee4efdad_0_83"/>
          <p:cNvPicPr preferRelativeResize="0"/>
          <p:nvPr/>
        </p:nvPicPr>
        <p:blipFill>
          <a:blip r:embed="rId3">
            <a:alphaModFix/>
          </a:blip>
          <a:stretch>
            <a:fillRect/>
          </a:stretch>
        </p:blipFill>
        <p:spPr>
          <a:xfrm>
            <a:off x="154625" y="1032551"/>
            <a:ext cx="3927401" cy="1209100"/>
          </a:xfrm>
          <a:prstGeom prst="rect">
            <a:avLst/>
          </a:prstGeom>
          <a:noFill/>
          <a:ln>
            <a:noFill/>
          </a:ln>
        </p:spPr>
      </p:pic>
      <p:pic>
        <p:nvPicPr>
          <p:cNvPr id="269" name="Google Shape;269;ge8ee4efdad_0_83"/>
          <p:cNvPicPr preferRelativeResize="0"/>
          <p:nvPr/>
        </p:nvPicPr>
        <p:blipFill>
          <a:blip r:embed="rId4">
            <a:alphaModFix/>
          </a:blip>
          <a:stretch>
            <a:fillRect/>
          </a:stretch>
        </p:blipFill>
        <p:spPr>
          <a:xfrm>
            <a:off x="154625" y="2355275"/>
            <a:ext cx="3927399" cy="1285265"/>
          </a:xfrm>
          <a:prstGeom prst="rect">
            <a:avLst/>
          </a:prstGeom>
          <a:noFill/>
          <a:ln>
            <a:noFill/>
          </a:ln>
        </p:spPr>
      </p:pic>
      <p:pic>
        <p:nvPicPr>
          <p:cNvPr id="270" name="Google Shape;270;ge8ee4efdad_0_83"/>
          <p:cNvPicPr preferRelativeResize="0"/>
          <p:nvPr/>
        </p:nvPicPr>
        <p:blipFill>
          <a:blip r:embed="rId5">
            <a:alphaModFix/>
          </a:blip>
          <a:stretch>
            <a:fillRect/>
          </a:stretch>
        </p:blipFill>
        <p:spPr>
          <a:xfrm>
            <a:off x="154625" y="3754179"/>
            <a:ext cx="3927400" cy="1221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e8ee4efdad_0_91"/>
          <p:cNvSpPr txBox="1"/>
          <p:nvPr>
            <p:ph type="title"/>
          </p:nvPr>
        </p:nvSpPr>
        <p:spPr>
          <a:xfrm>
            <a:off x="154625" y="151225"/>
            <a:ext cx="84570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a:t>
            </a:r>
            <a:r>
              <a:rPr lang="en" sz="1600"/>
              <a:t> </a:t>
            </a:r>
            <a:r>
              <a:rPr b="1" lang="en" sz="1600"/>
              <a:t>(</a:t>
            </a:r>
            <a:r>
              <a:rPr b="1" lang="en" sz="1600"/>
              <a:t>Record evidence that you have used information from trialling appropriately to improve the functionality of the outcome.</a:t>
            </a:r>
            <a:r>
              <a:rPr b="1" lang="en" sz="1600"/>
              <a:t>)</a:t>
            </a:r>
            <a:endParaRPr b="1" sz="1600"/>
          </a:p>
        </p:txBody>
      </p:sp>
      <p:sp>
        <p:nvSpPr>
          <p:cNvPr id="276" name="Google Shape;276;ge8ee4efdad_0_91"/>
          <p:cNvSpPr txBox="1"/>
          <p:nvPr/>
        </p:nvSpPr>
        <p:spPr>
          <a:xfrm>
            <a:off x="4751650" y="1416600"/>
            <a:ext cx="435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From my trials, I decided to convert the user input to float. The outcome is as I expected, I was able to input </a:t>
            </a:r>
            <a:r>
              <a:rPr lang="en">
                <a:latin typeface="Roboto"/>
                <a:ea typeface="Roboto"/>
                <a:cs typeface="Roboto"/>
                <a:sym typeface="Roboto"/>
              </a:rPr>
              <a:t>amount of money with decimal.</a:t>
            </a:r>
            <a:endParaRPr>
              <a:latin typeface="Roboto"/>
              <a:ea typeface="Roboto"/>
              <a:cs typeface="Roboto"/>
              <a:sym typeface="Roboto"/>
            </a:endParaRPr>
          </a:p>
        </p:txBody>
      </p:sp>
      <p:pic>
        <p:nvPicPr>
          <p:cNvPr id="277" name="Google Shape;277;ge8ee4efdad_0_91"/>
          <p:cNvPicPr preferRelativeResize="0"/>
          <p:nvPr/>
        </p:nvPicPr>
        <p:blipFill>
          <a:blip r:embed="rId3">
            <a:alphaModFix/>
          </a:blip>
          <a:stretch>
            <a:fillRect/>
          </a:stretch>
        </p:blipFill>
        <p:spPr>
          <a:xfrm>
            <a:off x="154625" y="974050"/>
            <a:ext cx="3927399" cy="1285265"/>
          </a:xfrm>
          <a:prstGeom prst="rect">
            <a:avLst/>
          </a:prstGeom>
          <a:noFill/>
          <a:ln>
            <a:noFill/>
          </a:ln>
        </p:spPr>
      </p:pic>
      <p:pic>
        <p:nvPicPr>
          <p:cNvPr id="278" name="Google Shape;278;ge8ee4efdad_0_91"/>
          <p:cNvPicPr preferRelativeResize="0"/>
          <p:nvPr/>
        </p:nvPicPr>
        <p:blipFill>
          <a:blip r:embed="rId4">
            <a:alphaModFix/>
          </a:blip>
          <a:stretch>
            <a:fillRect/>
          </a:stretch>
        </p:blipFill>
        <p:spPr>
          <a:xfrm>
            <a:off x="0" y="2835325"/>
            <a:ext cx="4751650" cy="178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e54de0fa20_0_7"/>
          <p:cNvSpPr txBox="1"/>
          <p:nvPr/>
        </p:nvSpPr>
        <p:spPr>
          <a:xfrm>
            <a:off x="2855550" y="19911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https://trello.com/invite/b/1EqrZnHl/cffb8906c471631e19c88b44aa97d4b1/project-board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e8ee4efdad_0_245"/>
          <p:cNvSpPr txBox="1"/>
          <p:nvPr>
            <p:ph type="title"/>
          </p:nvPr>
        </p:nvSpPr>
        <p:spPr>
          <a:xfrm>
            <a:off x="368825" y="59200"/>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Trialling components</a:t>
            </a:r>
            <a:r>
              <a:rPr lang="en" sz="1600"/>
              <a:t> (</a:t>
            </a:r>
            <a:r>
              <a:rPr b="1" lang="en" sz="1600"/>
              <a:t>Record evidence that you have trialled components. Show that you gathered information to inform your decision making.)</a:t>
            </a:r>
            <a:endParaRPr b="1" sz="1600"/>
          </a:p>
        </p:txBody>
      </p:sp>
      <p:sp>
        <p:nvSpPr>
          <p:cNvPr id="284" name="Google Shape;284;ge8ee4efdad_0_245"/>
          <p:cNvSpPr txBox="1"/>
          <p:nvPr/>
        </p:nvSpPr>
        <p:spPr>
          <a:xfrm>
            <a:off x="4824175" y="1165475"/>
            <a:ext cx="41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85" name="Google Shape;285;ge8ee4efdad_0_245"/>
          <p:cNvPicPr preferRelativeResize="0"/>
          <p:nvPr/>
        </p:nvPicPr>
        <p:blipFill>
          <a:blip r:embed="rId3">
            <a:alphaModFix/>
          </a:blip>
          <a:stretch>
            <a:fillRect/>
          </a:stretch>
        </p:blipFill>
        <p:spPr>
          <a:xfrm>
            <a:off x="0" y="1274825"/>
            <a:ext cx="4548100" cy="663275"/>
          </a:xfrm>
          <a:prstGeom prst="rect">
            <a:avLst/>
          </a:prstGeom>
          <a:noFill/>
          <a:ln>
            <a:noFill/>
          </a:ln>
        </p:spPr>
      </p:pic>
      <p:sp>
        <p:nvSpPr>
          <p:cNvPr id="286" name="Google Shape;286;ge8ee4efdad_0_245"/>
          <p:cNvSpPr txBox="1"/>
          <p:nvPr/>
        </p:nvSpPr>
        <p:spPr>
          <a:xfrm>
            <a:off x="4968475" y="1206725"/>
            <a:ext cx="399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also trialled </a:t>
            </a:r>
            <a:r>
              <a:rPr lang="en">
                <a:latin typeface="Roboto"/>
                <a:ea typeface="Roboto"/>
                <a:cs typeface="Roboto"/>
                <a:sym typeface="Roboto"/>
              </a:rPr>
              <a:t>separated</a:t>
            </a:r>
            <a:r>
              <a:rPr lang="en">
                <a:latin typeface="Roboto"/>
                <a:ea typeface="Roboto"/>
                <a:cs typeface="Roboto"/>
                <a:sym typeface="Roboto"/>
              </a:rPr>
              <a:t> </a:t>
            </a:r>
            <a:r>
              <a:rPr lang="en">
                <a:latin typeface="Roboto"/>
                <a:ea typeface="Roboto"/>
                <a:cs typeface="Roboto"/>
                <a:sym typeface="Roboto"/>
              </a:rPr>
              <a:t>buttons for category instead of one drop down button</a:t>
            </a:r>
            <a:endParaRPr>
              <a:latin typeface="Roboto"/>
              <a:ea typeface="Roboto"/>
              <a:cs typeface="Roboto"/>
              <a:sym typeface="Roboto"/>
            </a:endParaRPr>
          </a:p>
        </p:txBody>
      </p:sp>
      <p:graphicFrame>
        <p:nvGraphicFramePr>
          <p:cNvPr id="287" name="Google Shape;287;ge8ee4efdad_0_245"/>
          <p:cNvGraphicFramePr/>
          <p:nvPr/>
        </p:nvGraphicFramePr>
        <p:xfrm>
          <a:off x="320200" y="2135975"/>
          <a:ext cx="3000000" cy="3000000"/>
        </p:xfrm>
        <a:graphic>
          <a:graphicData uri="http://schemas.openxmlformats.org/drawingml/2006/table">
            <a:tbl>
              <a:tblPr>
                <a:noFill/>
                <a:tableStyleId>{301E08FE-83BD-41CE-813C-53CAE1ED9345}</a:tableStyleId>
              </a:tblPr>
              <a:tblGrid>
                <a:gridCol w="2882525"/>
                <a:gridCol w="2882525"/>
                <a:gridCol w="2882525"/>
              </a:tblGrid>
              <a:tr h="430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Drop down</a:t>
                      </a:r>
                      <a:endParaRPr/>
                    </a:p>
                  </a:txBody>
                  <a:tcPr marT="91425" marB="91425" marR="91425" marL="91425"/>
                </a:tc>
                <a:tc>
                  <a:txBody>
                    <a:bodyPr/>
                    <a:lstStyle/>
                    <a:p>
                      <a:pPr indent="0" lvl="0" marL="0" rtl="0" algn="l">
                        <a:spcBef>
                          <a:spcPts val="0"/>
                        </a:spcBef>
                        <a:spcAft>
                          <a:spcPts val="0"/>
                        </a:spcAft>
                        <a:buNone/>
                      </a:pPr>
                      <a:r>
                        <a:rPr lang="en"/>
                        <a:t>Button</a:t>
                      </a:r>
                      <a:endParaRPr/>
                    </a:p>
                  </a:txBody>
                  <a:tcPr marT="91425" marB="91425" marR="91425" marL="91425"/>
                </a:tc>
              </a:tr>
              <a:tr h="430125">
                <a:tc>
                  <a:txBody>
                    <a:bodyPr/>
                    <a:lstStyle/>
                    <a:p>
                      <a:pPr indent="0" lvl="0" marL="0" rtl="0" algn="l">
                        <a:spcBef>
                          <a:spcPts val="0"/>
                        </a:spcBef>
                        <a:spcAft>
                          <a:spcPts val="0"/>
                        </a:spcAft>
                        <a:buNone/>
                      </a:pPr>
                      <a:r>
                        <a:rPr lang="en"/>
                        <a:t>Plus </a:t>
                      </a:r>
                      <a:endParaRPr/>
                    </a:p>
                  </a:txBody>
                  <a:tcPr marT="91425" marB="91425" marR="91425" marL="91425"/>
                </a:tc>
                <a:tc>
                  <a:txBody>
                    <a:bodyPr/>
                    <a:lstStyle/>
                    <a:p>
                      <a:pPr indent="0" lvl="0" marL="0" rtl="0" algn="l">
                        <a:spcBef>
                          <a:spcPts val="0"/>
                        </a:spcBef>
                        <a:spcAft>
                          <a:spcPts val="0"/>
                        </a:spcAft>
                        <a:buNone/>
                      </a:pPr>
                      <a:r>
                        <a:rPr lang="en"/>
                        <a:t>Space saving, aesthetic</a:t>
                      </a:r>
                      <a:endParaRPr/>
                    </a:p>
                  </a:txBody>
                  <a:tcPr marT="91425" marB="91425" marR="91425" marL="91425"/>
                </a:tc>
                <a:tc>
                  <a:txBody>
                    <a:bodyPr/>
                    <a:lstStyle/>
                    <a:p>
                      <a:pPr indent="0" lvl="0" marL="0" rtl="0" algn="l">
                        <a:spcBef>
                          <a:spcPts val="0"/>
                        </a:spcBef>
                        <a:spcAft>
                          <a:spcPts val="0"/>
                        </a:spcAft>
                        <a:buNone/>
                      </a:pPr>
                      <a:r>
                        <a:rPr lang="en"/>
                        <a:t>Easier for user to click(less steps)</a:t>
                      </a:r>
                      <a:endParaRPr/>
                    </a:p>
                  </a:txBody>
                  <a:tcPr marT="91425" marB="91425" marR="91425" marL="91425"/>
                </a:tc>
              </a:tr>
              <a:tr h="396200">
                <a:tc>
                  <a:txBody>
                    <a:bodyPr/>
                    <a:lstStyle/>
                    <a:p>
                      <a:pPr indent="0" lvl="0" marL="0" rtl="0" algn="l">
                        <a:spcBef>
                          <a:spcPts val="0"/>
                        </a:spcBef>
                        <a:spcAft>
                          <a:spcPts val="0"/>
                        </a:spcAft>
                        <a:buNone/>
                      </a:pPr>
                      <a:r>
                        <a:rPr lang="en"/>
                        <a:t>Minus</a:t>
                      </a:r>
                      <a:endParaRPr/>
                    </a:p>
                  </a:txBody>
                  <a:tcPr marT="91425" marB="91425" marR="91425" marL="91425"/>
                </a:tc>
                <a:tc>
                  <a:txBody>
                    <a:bodyPr/>
                    <a:lstStyle/>
                    <a:p>
                      <a:pPr indent="0" lvl="0" marL="0" rtl="0" algn="l">
                        <a:spcBef>
                          <a:spcPts val="0"/>
                        </a:spcBef>
                        <a:spcAft>
                          <a:spcPts val="0"/>
                        </a:spcAft>
                        <a:buNone/>
                      </a:pPr>
                      <a:r>
                        <a:rPr lang="en"/>
                        <a:t>Might confuse some user</a:t>
                      </a:r>
                      <a:endParaRPr/>
                    </a:p>
                  </a:txBody>
                  <a:tcPr marT="91425" marB="91425" marR="91425" marL="91425"/>
                </a:tc>
                <a:tc>
                  <a:txBody>
                    <a:bodyPr/>
                    <a:lstStyle/>
                    <a:p>
                      <a:pPr indent="0" lvl="0" marL="0" rtl="0" algn="l">
                        <a:spcBef>
                          <a:spcPts val="0"/>
                        </a:spcBef>
                        <a:spcAft>
                          <a:spcPts val="0"/>
                        </a:spcAft>
                        <a:buNone/>
                      </a:pPr>
                      <a:r>
                        <a:rPr lang="en"/>
                        <a:t>Takes up a lot of space</a:t>
                      </a:r>
                      <a:endParaRPr/>
                    </a:p>
                  </a:txBody>
                  <a:tcPr marT="91425" marB="91425" marR="91425" marL="91425"/>
                </a:tc>
              </a:tr>
              <a:tr h="396200">
                <a:tc>
                  <a:txBody>
                    <a:bodyPr/>
                    <a:lstStyle/>
                    <a:p>
                      <a:pPr indent="0" lvl="0" marL="0" rtl="0" algn="l">
                        <a:spcBef>
                          <a:spcPts val="0"/>
                        </a:spcBef>
                        <a:spcAft>
                          <a:spcPts val="0"/>
                        </a:spcAft>
                        <a:buNone/>
                      </a:pPr>
                      <a:r>
                        <a:rPr lang="en"/>
                        <a:t>Interesting</a:t>
                      </a:r>
                      <a:endParaRPr/>
                    </a:p>
                  </a:txBody>
                  <a:tcPr marT="91425" marB="91425" marR="91425" marL="91425"/>
                </a:tc>
                <a:tc>
                  <a:txBody>
                    <a:bodyPr/>
                    <a:lstStyle/>
                    <a:p>
                      <a:pPr indent="0" lvl="0" marL="0" rtl="0" algn="l">
                        <a:spcBef>
                          <a:spcPts val="0"/>
                        </a:spcBef>
                        <a:spcAft>
                          <a:spcPts val="0"/>
                        </a:spcAft>
                        <a:buNone/>
                      </a:pPr>
                      <a:r>
                        <a:rPr lang="en"/>
                        <a:t>Can store large number of options but </a:t>
                      </a:r>
                      <a:r>
                        <a:rPr lang="en"/>
                        <a:t>only take up space of one button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88" name="Google Shape;288;ge8ee4efdad_0_245"/>
          <p:cNvSpPr txBox="1"/>
          <p:nvPr/>
        </p:nvSpPr>
        <p:spPr>
          <a:xfrm>
            <a:off x="185750" y="4319625"/>
            <a:ext cx="878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From my own </a:t>
            </a:r>
            <a:r>
              <a:rPr lang="en">
                <a:latin typeface="Roboto"/>
                <a:ea typeface="Roboto"/>
                <a:cs typeface="Roboto"/>
                <a:sym typeface="Roboto"/>
              </a:rPr>
              <a:t>comparison</a:t>
            </a:r>
            <a:r>
              <a:rPr lang="en">
                <a:latin typeface="Roboto"/>
                <a:ea typeface="Roboto"/>
                <a:cs typeface="Roboto"/>
                <a:sym typeface="Roboto"/>
              </a:rPr>
              <a:t> and feedback from users, I decided to go with drop down button. My friend Bill suggests me to explain what user have to do in a bracket to make it more clear. After that I tested my program with other people and no </a:t>
            </a:r>
            <a:r>
              <a:rPr lang="en">
                <a:latin typeface="Roboto"/>
                <a:ea typeface="Roboto"/>
                <a:cs typeface="Roboto"/>
                <a:sym typeface="Roboto"/>
              </a:rPr>
              <a:t>one seemed to be confused/</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e8ee4efdad_0_107"/>
          <p:cNvSpPr txBox="1"/>
          <p:nvPr>
            <p:ph type="title"/>
          </p:nvPr>
        </p:nvSpPr>
        <p:spPr>
          <a:xfrm>
            <a:off x="460950" y="26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r>
              <a:rPr lang="en" sz="1600"/>
              <a:t>(Record evidence that you have tested your outcome. )</a:t>
            </a:r>
            <a:endParaRPr sz="1600"/>
          </a:p>
          <a:p>
            <a:pPr indent="0" lvl="0" marL="0" rtl="0" algn="l">
              <a:lnSpc>
                <a:spcPct val="100000"/>
              </a:lnSpc>
              <a:spcBef>
                <a:spcPts val="0"/>
              </a:spcBef>
              <a:spcAft>
                <a:spcPts val="0"/>
              </a:spcAft>
              <a:buSzPts val="3200"/>
              <a:buNone/>
            </a:pPr>
            <a:r>
              <a:t/>
            </a:r>
            <a:endParaRPr sz="1600"/>
          </a:p>
        </p:txBody>
      </p:sp>
      <p:sp>
        <p:nvSpPr>
          <p:cNvPr id="294" name="Google Shape;294;ge8ee4efdad_0_107"/>
          <p:cNvSpPr txBox="1"/>
          <p:nvPr/>
        </p:nvSpPr>
        <p:spPr>
          <a:xfrm>
            <a:off x="5092175" y="887125"/>
            <a:ext cx="417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gave the program to my friend to run with different inputs and combinations to see if it works well or not</a:t>
            </a:r>
            <a:endParaRPr>
              <a:latin typeface="Roboto"/>
              <a:ea typeface="Roboto"/>
              <a:cs typeface="Roboto"/>
              <a:sym typeface="Roboto"/>
            </a:endParaRPr>
          </a:p>
        </p:txBody>
      </p:sp>
      <p:pic>
        <p:nvPicPr>
          <p:cNvPr id="295" name="Google Shape;295;ge8ee4efdad_0_107"/>
          <p:cNvPicPr preferRelativeResize="0"/>
          <p:nvPr/>
        </p:nvPicPr>
        <p:blipFill rotWithShape="1">
          <a:blip r:embed="rId3">
            <a:alphaModFix/>
          </a:blip>
          <a:srcRect b="8576" l="15874" r="48699" t="11416"/>
          <a:stretch/>
        </p:blipFill>
        <p:spPr>
          <a:xfrm>
            <a:off x="0" y="887125"/>
            <a:ext cx="1594573" cy="1730151"/>
          </a:xfrm>
          <a:prstGeom prst="rect">
            <a:avLst/>
          </a:prstGeom>
          <a:noFill/>
          <a:ln>
            <a:noFill/>
          </a:ln>
        </p:spPr>
      </p:pic>
      <p:pic>
        <p:nvPicPr>
          <p:cNvPr id="296" name="Google Shape;296;ge8ee4efdad_0_107"/>
          <p:cNvPicPr preferRelativeResize="0"/>
          <p:nvPr/>
        </p:nvPicPr>
        <p:blipFill rotWithShape="1">
          <a:blip r:embed="rId4">
            <a:alphaModFix/>
          </a:blip>
          <a:srcRect b="62483" l="0" r="0" t="0"/>
          <a:stretch/>
        </p:blipFill>
        <p:spPr>
          <a:xfrm>
            <a:off x="1640963" y="887125"/>
            <a:ext cx="3404824" cy="1420394"/>
          </a:xfrm>
          <a:prstGeom prst="rect">
            <a:avLst/>
          </a:prstGeom>
          <a:noFill/>
          <a:ln>
            <a:noFill/>
          </a:ln>
        </p:spPr>
      </p:pic>
      <p:pic>
        <p:nvPicPr>
          <p:cNvPr id="297" name="Google Shape;297;ge8ee4efdad_0_107"/>
          <p:cNvPicPr preferRelativeResize="0"/>
          <p:nvPr/>
        </p:nvPicPr>
        <p:blipFill>
          <a:blip r:embed="rId5">
            <a:alphaModFix/>
          </a:blip>
          <a:stretch>
            <a:fillRect/>
          </a:stretch>
        </p:blipFill>
        <p:spPr>
          <a:xfrm>
            <a:off x="0" y="2668800"/>
            <a:ext cx="2920299" cy="2474700"/>
          </a:xfrm>
          <a:prstGeom prst="rect">
            <a:avLst/>
          </a:prstGeom>
          <a:noFill/>
          <a:ln>
            <a:noFill/>
          </a:ln>
        </p:spPr>
      </p:pic>
      <p:pic>
        <p:nvPicPr>
          <p:cNvPr id="298" name="Google Shape;298;ge8ee4efdad_0_107"/>
          <p:cNvPicPr preferRelativeResize="0"/>
          <p:nvPr/>
        </p:nvPicPr>
        <p:blipFill>
          <a:blip r:embed="rId6">
            <a:alphaModFix/>
          </a:blip>
          <a:stretch>
            <a:fillRect/>
          </a:stretch>
        </p:blipFill>
        <p:spPr>
          <a:xfrm>
            <a:off x="2971750" y="2411100"/>
            <a:ext cx="3142924" cy="2732400"/>
          </a:xfrm>
          <a:prstGeom prst="rect">
            <a:avLst/>
          </a:prstGeom>
          <a:noFill/>
          <a:ln>
            <a:noFill/>
          </a:ln>
        </p:spPr>
      </p:pic>
      <p:pic>
        <p:nvPicPr>
          <p:cNvPr id="299" name="Google Shape;299;ge8ee4efdad_0_107"/>
          <p:cNvPicPr preferRelativeResize="0"/>
          <p:nvPr/>
        </p:nvPicPr>
        <p:blipFill>
          <a:blip r:embed="rId7">
            <a:alphaModFix/>
          </a:blip>
          <a:stretch>
            <a:fillRect/>
          </a:stretch>
        </p:blipFill>
        <p:spPr>
          <a:xfrm>
            <a:off x="6225849" y="2307525"/>
            <a:ext cx="2724526" cy="23413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e8ee4efdad_0_117"/>
          <p:cNvSpPr txBox="1"/>
          <p:nvPr>
            <p:ph type="title"/>
          </p:nvPr>
        </p:nvSpPr>
        <p:spPr>
          <a:xfrm>
            <a:off x="502200" y="37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r>
              <a:rPr lang="en" sz="1600"/>
              <a:t>(</a:t>
            </a:r>
            <a:r>
              <a:rPr lang="en" sz="1600"/>
              <a:t>Explain how the testing made sure your outcome functions as intended to meet its purpose and requirements.</a:t>
            </a:r>
            <a:r>
              <a:rPr lang="en" sz="1600"/>
              <a:t>)</a:t>
            </a:r>
            <a:endParaRPr sz="1600"/>
          </a:p>
          <a:p>
            <a:pPr indent="0" lvl="0" marL="0" rtl="0" algn="l">
              <a:lnSpc>
                <a:spcPct val="100000"/>
              </a:lnSpc>
              <a:spcBef>
                <a:spcPts val="0"/>
              </a:spcBef>
              <a:spcAft>
                <a:spcPts val="0"/>
              </a:spcAft>
              <a:buSzPts val="3200"/>
              <a:buNone/>
            </a:pPr>
            <a:r>
              <a:t/>
            </a:r>
            <a:endParaRPr sz="1600"/>
          </a:p>
        </p:txBody>
      </p:sp>
      <p:pic>
        <p:nvPicPr>
          <p:cNvPr id="305" name="Google Shape;305;ge8ee4efdad_0_117"/>
          <p:cNvPicPr preferRelativeResize="0"/>
          <p:nvPr/>
        </p:nvPicPr>
        <p:blipFill>
          <a:blip r:embed="rId3">
            <a:alphaModFix/>
          </a:blip>
          <a:stretch>
            <a:fillRect/>
          </a:stretch>
        </p:blipFill>
        <p:spPr>
          <a:xfrm>
            <a:off x="195825" y="1040175"/>
            <a:ext cx="4332175" cy="3671125"/>
          </a:xfrm>
          <a:prstGeom prst="rect">
            <a:avLst/>
          </a:prstGeom>
          <a:noFill/>
          <a:ln>
            <a:noFill/>
          </a:ln>
        </p:spPr>
      </p:pic>
      <p:sp>
        <p:nvSpPr>
          <p:cNvPr id="306" name="Google Shape;306;ge8ee4efdad_0_117"/>
          <p:cNvSpPr txBox="1"/>
          <p:nvPr/>
        </p:nvSpPr>
        <p:spPr>
          <a:xfrm>
            <a:off x="4741725" y="1083025"/>
            <a:ext cx="3982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User testing and testing overall allows me to see bugs and errors </a:t>
            </a:r>
            <a:r>
              <a:rPr lang="en">
                <a:latin typeface="Roboto"/>
                <a:ea typeface="Roboto"/>
                <a:cs typeface="Roboto"/>
                <a:sym typeface="Roboto"/>
              </a:rPr>
              <a:t>that I can’t identify myself and gives me suggestions for new features in my program</a:t>
            </a:r>
            <a:r>
              <a:rPr lang="en">
                <a:latin typeface="Roboto"/>
                <a:ea typeface="Roboto"/>
                <a:cs typeface="Roboto"/>
                <a:sym typeface="Roboto"/>
              </a:rPr>
              <a:t>. This ensures that my decomposed parts work well individually and my program meets its purpose of serving the my target audience.</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e8ee4efdad_0_129"/>
          <p:cNvSpPr txBox="1"/>
          <p:nvPr>
            <p:ph type="title"/>
          </p:nvPr>
        </p:nvSpPr>
        <p:spPr>
          <a:xfrm>
            <a:off x="502200" y="37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r>
              <a:rPr lang="en" sz="1600"/>
              <a:t>(</a:t>
            </a:r>
            <a:r>
              <a:rPr lang="en" sz="1600"/>
              <a:t>Record evidence that you have used information from testing appropriately to improve the functionality of the outcome.</a:t>
            </a:r>
            <a:r>
              <a:rPr lang="en" sz="1600"/>
              <a:t>)</a:t>
            </a:r>
            <a:endParaRPr sz="1600"/>
          </a:p>
          <a:p>
            <a:pPr indent="0" lvl="0" marL="0" rtl="0" algn="l">
              <a:lnSpc>
                <a:spcPct val="100000"/>
              </a:lnSpc>
              <a:spcBef>
                <a:spcPts val="0"/>
              </a:spcBef>
              <a:spcAft>
                <a:spcPts val="0"/>
              </a:spcAft>
              <a:buSzPts val="3200"/>
              <a:buNone/>
            </a:pPr>
            <a:r>
              <a:t/>
            </a:r>
            <a:endParaRPr sz="1600"/>
          </a:p>
        </p:txBody>
      </p:sp>
      <p:sp>
        <p:nvSpPr>
          <p:cNvPr id="312" name="Google Shape;312;ge8ee4efdad_0_129"/>
          <p:cNvSpPr txBox="1"/>
          <p:nvPr/>
        </p:nvSpPr>
        <p:spPr>
          <a:xfrm>
            <a:off x="4572000" y="1072725"/>
            <a:ext cx="3982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After I gave my program to my friend Anh, he suggested me to include a pie chart that shows the fund allocation as he </a:t>
            </a:r>
            <a:r>
              <a:rPr lang="en">
                <a:latin typeface="Roboto"/>
                <a:ea typeface="Roboto"/>
                <a:cs typeface="Roboto"/>
                <a:sym typeface="Roboto"/>
              </a:rPr>
              <a:t>thought</a:t>
            </a:r>
            <a:r>
              <a:rPr lang="en">
                <a:latin typeface="Roboto"/>
                <a:ea typeface="Roboto"/>
                <a:cs typeface="Roboto"/>
                <a:sym typeface="Roboto"/>
              </a:rPr>
              <a:t> it would be helpful. I then added that </a:t>
            </a:r>
            <a:r>
              <a:rPr lang="en">
                <a:latin typeface="Roboto"/>
                <a:ea typeface="Roboto"/>
                <a:cs typeface="Roboto"/>
                <a:sym typeface="Roboto"/>
              </a:rPr>
              <a:t>function</a:t>
            </a:r>
            <a:r>
              <a:rPr lang="en">
                <a:latin typeface="Roboto"/>
                <a:ea typeface="Roboto"/>
                <a:cs typeface="Roboto"/>
                <a:sym typeface="Roboto"/>
              </a:rPr>
              <a:t> in the program.</a:t>
            </a:r>
            <a:endParaRPr>
              <a:latin typeface="Roboto"/>
              <a:ea typeface="Roboto"/>
              <a:cs typeface="Roboto"/>
              <a:sym typeface="Roboto"/>
            </a:endParaRPr>
          </a:p>
        </p:txBody>
      </p:sp>
      <p:pic>
        <p:nvPicPr>
          <p:cNvPr id="313" name="Google Shape;313;ge8ee4efdad_0_129"/>
          <p:cNvPicPr preferRelativeResize="0"/>
          <p:nvPr/>
        </p:nvPicPr>
        <p:blipFill>
          <a:blip r:embed="rId3">
            <a:alphaModFix/>
          </a:blip>
          <a:stretch>
            <a:fillRect/>
          </a:stretch>
        </p:blipFill>
        <p:spPr>
          <a:xfrm>
            <a:off x="0" y="836613"/>
            <a:ext cx="2408649" cy="2094025"/>
          </a:xfrm>
          <a:prstGeom prst="rect">
            <a:avLst/>
          </a:prstGeom>
          <a:noFill/>
          <a:ln>
            <a:noFill/>
          </a:ln>
        </p:spPr>
      </p:pic>
      <p:pic>
        <p:nvPicPr>
          <p:cNvPr id="314" name="Google Shape;314;ge8ee4efdad_0_129"/>
          <p:cNvPicPr preferRelativeResize="0"/>
          <p:nvPr/>
        </p:nvPicPr>
        <p:blipFill>
          <a:blip r:embed="rId4">
            <a:alphaModFix/>
          </a:blip>
          <a:stretch>
            <a:fillRect/>
          </a:stretch>
        </p:blipFill>
        <p:spPr>
          <a:xfrm>
            <a:off x="1051212" y="2802100"/>
            <a:ext cx="2724526" cy="23413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e8ee4efdad_0_137"/>
          <p:cNvSpPr txBox="1"/>
          <p:nvPr>
            <p:ph type="title"/>
          </p:nvPr>
        </p:nvSpPr>
        <p:spPr>
          <a:xfrm>
            <a:off x="460950" y="26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r>
              <a:rPr lang="en" sz="1600"/>
              <a:t>(Record evidence that you have tested your outcome. )</a:t>
            </a:r>
            <a:endParaRPr sz="1600"/>
          </a:p>
          <a:p>
            <a:pPr indent="0" lvl="0" marL="0" rtl="0" algn="l">
              <a:lnSpc>
                <a:spcPct val="100000"/>
              </a:lnSpc>
              <a:spcBef>
                <a:spcPts val="0"/>
              </a:spcBef>
              <a:spcAft>
                <a:spcPts val="0"/>
              </a:spcAft>
              <a:buSzPts val="3200"/>
              <a:buNone/>
            </a:pPr>
            <a:r>
              <a:t/>
            </a:r>
            <a:endParaRPr sz="1600"/>
          </a:p>
        </p:txBody>
      </p:sp>
      <p:sp>
        <p:nvSpPr>
          <p:cNvPr id="320" name="Google Shape;320;ge8ee4efdad_0_137"/>
          <p:cNvSpPr txBox="1"/>
          <p:nvPr/>
        </p:nvSpPr>
        <p:spPr>
          <a:xfrm>
            <a:off x="4969500" y="907725"/>
            <a:ext cx="417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also tested the program through running the program with different inputs and combinations to see if it works well or not. Below is a testing table that I made</a:t>
            </a:r>
            <a:endParaRPr>
              <a:latin typeface="Roboto"/>
              <a:ea typeface="Roboto"/>
              <a:cs typeface="Roboto"/>
              <a:sym typeface="Roboto"/>
            </a:endParaRPr>
          </a:p>
        </p:txBody>
      </p:sp>
      <p:graphicFrame>
        <p:nvGraphicFramePr>
          <p:cNvPr id="321" name="Google Shape;321;ge8ee4efdad_0_137"/>
          <p:cNvGraphicFramePr/>
          <p:nvPr/>
        </p:nvGraphicFramePr>
        <p:xfrm>
          <a:off x="0" y="2000625"/>
          <a:ext cx="3000000" cy="3000000"/>
        </p:xfrm>
        <a:graphic>
          <a:graphicData uri="http://schemas.openxmlformats.org/drawingml/2006/table">
            <a:tbl>
              <a:tblPr>
                <a:noFill/>
                <a:tableStyleId>{301E08FE-83BD-41CE-813C-53CAE1ED9345}</a:tableStyleId>
              </a:tblPr>
              <a:tblGrid>
                <a:gridCol w="878050"/>
                <a:gridCol w="878075"/>
                <a:gridCol w="2084025"/>
                <a:gridCol w="1682050"/>
                <a:gridCol w="1331600"/>
                <a:gridCol w="1176950"/>
                <a:gridCol w="929600"/>
              </a:tblGrid>
              <a:tr h="634300">
                <a:tc>
                  <a:txBody>
                    <a:bodyPr/>
                    <a:lstStyle/>
                    <a:p>
                      <a:pPr indent="0" lvl="0" marL="0" rtl="0" algn="l">
                        <a:spcBef>
                          <a:spcPts val="0"/>
                        </a:spcBef>
                        <a:spcAft>
                          <a:spcPts val="0"/>
                        </a:spcAft>
                        <a:buNone/>
                      </a:pPr>
                      <a:r>
                        <a:rPr lang="en"/>
                        <a:t>Test number</a:t>
                      </a:r>
                      <a:endParaRPr/>
                    </a:p>
                  </a:txBody>
                  <a:tcPr marT="91425" marB="91425" marR="91425" marL="91425"/>
                </a:tc>
                <a:tc>
                  <a:txBody>
                    <a:bodyPr/>
                    <a:lstStyle/>
                    <a:p>
                      <a:pPr indent="0" lvl="0" marL="0" rtl="0" algn="l">
                        <a:spcBef>
                          <a:spcPts val="0"/>
                        </a:spcBef>
                        <a:spcAft>
                          <a:spcPts val="0"/>
                        </a:spcAft>
                        <a:buNone/>
                      </a:pPr>
                      <a:r>
                        <a:rPr lang="en"/>
                        <a:t>Test type</a:t>
                      </a:r>
                      <a:endParaRPr/>
                    </a:p>
                  </a:txBody>
                  <a:tcPr marT="91425" marB="91425" marR="91425" marL="91425"/>
                </a:tc>
                <a:tc>
                  <a:txBody>
                    <a:bodyPr/>
                    <a:lstStyle/>
                    <a:p>
                      <a:pPr indent="0" lvl="0" marL="0" rtl="0" algn="l">
                        <a:spcBef>
                          <a:spcPts val="0"/>
                        </a:spcBef>
                        <a:spcAft>
                          <a:spcPts val="0"/>
                        </a:spcAft>
                        <a:buNone/>
                      </a:pPr>
                      <a:r>
                        <a:rPr lang="en"/>
                        <a:t>Test Data</a:t>
                      </a:r>
                      <a:endParaRPr/>
                    </a:p>
                  </a:txBody>
                  <a:tcPr marT="91425" marB="91425" marR="91425" marL="91425"/>
                </a:tc>
                <a:tc>
                  <a:txBody>
                    <a:bodyPr/>
                    <a:lstStyle/>
                    <a:p>
                      <a:pPr indent="0" lvl="0" marL="0" rtl="0" algn="l">
                        <a:spcBef>
                          <a:spcPts val="0"/>
                        </a:spcBef>
                        <a:spcAft>
                          <a:spcPts val="0"/>
                        </a:spcAft>
                        <a:buNone/>
                      </a:pPr>
                      <a:r>
                        <a:rPr lang="en"/>
                        <a:t>Reason</a:t>
                      </a:r>
                      <a:endParaRPr/>
                    </a:p>
                  </a:txBody>
                  <a:tcPr marT="91425" marB="91425" marR="91425" marL="91425"/>
                </a:tc>
                <a:tc>
                  <a:txBody>
                    <a:bodyPr/>
                    <a:lstStyle/>
                    <a:p>
                      <a:pPr indent="0" lvl="0" marL="0" rtl="0" algn="l">
                        <a:spcBef>
                          <a:spcPts val="0"/>
                        </a:spcBef>
                        <a:spcAft>
                          <a:spcPts val="0"/>
                        </a:spcAft>
                        <a:buNone/>
                      </a:pPr>
                      <a:r>
                        <a:rPr lang="en"/>
                        <a:t>Expected Outcome</a:t>
                      </a:r>
                      <a:endParaRPr/>
                    </a:p>
                  </a:txBody>
                  <a:tcPr marT="91425" marB="91425" marR="91425" marL="91425"/>
                </a:tc>
                <a:tc>
                  <a:txBody>
                    <a:bodyPr/>
                    <a:lstStyle/>
                    <a:p>
                      <a:pPr indent="0" lvl="0" marL="0" rtl="0" algn="l">
                        <a:spcBef>
                          <a:spcPts val="0"/>
                        </a:spcBef>
                        <a:spcAft>
                          <a:spcPts val="0"/>
                        </a:spcAft>
                        <a:buNone/>
                      </a:pPr>
                      <a:r>
                        <a:rPr lang="en"/>
                        <a:t>Actual Outcome</a:t>
                      </a:r>
                      <a:endParaRPr/>
                    </a:p>
                  </a:txBody>
                  <a:tcPr marT="91425" marB="91425" marR="91425" marL="91425"/>
                </a:tc>
                <a:tc>
                  <a:txBody>
                    <a:bodyPr/>
                    <a:lstStyle/>
                    <a:p>
                      <a:pPr indent="0" lvl="0" marL="0" rtl="0" algn="l">
                        <a:spcBef>
                          <a:spcPts val="0"/>
                        </a:spcBef>
                        <a:spcAft>
                          <a:spcPts val="0"/>
                        </a:spcAft>
                        <a:buNone/>
                      </a:pPr>
                      <a:r>
                        <a:rPr lang="en"/>
                        <a:t>Pass/fail</a:t>
                      </a:r>
                      <a:endParaRPr/>
                    </a:p>
                  </a:txBody>
                  <a:tcPr marT="91425" marB="91425" marR="91425" marL="91425"/>
                </a:tc>
              </a:tr>
              <a:tr h="45845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Valid</a:t>
                      </a:r>
                      <a:endParaRPr/>
                    </a:p>
                  </a:txBody>
                  <a:tcPr marT="91425" marB="91425" marR="91425" marL="91425"/>
                </a:tc>
                <a:tc>
                  <a:txBody>
                    <a:bodyPr/>
                    <a:lstStyle/>
                    <a:p>
                      <a:pPr indent="0" lvl="0" marL="0" rtl="0" algn="l">
                        <a:spcBef>
                          <a:spcPts val="0"/>
                        </a:spcBef>
                        <a:spcAft>
                          <a:spcPts val="0"/>
                        </a:spcAft>
                        <a:buNone/>
                      </a:pPr>
                      <a:r>
                        <a:rPr lang="en"/>
                        <a:t>Money = 1.234</a:t>
                      </a:r>
                      <a:endParaRPr/>
                    </a:p>
                  </a:txBody>
                  <a:tcPr marT="91425" marB="91425" marR="91425" marL="91425"/>
                </a:tc>
                <a:tc>
                  <a:txBody>
                    <a:bodyPr/>
                    <a:lstStyle/>
                    <a:p>
                      <a:pPr indent="0" lvl="0" marL="0" rtl="0" algn="l">
                        <a:spcBef>
                          <a:spcPts val="0"/>
                        </a:spcBef>
                        <a:spcAft>
                          <a:spcPts val="0"/>
                        </a:spcAft>
                        <a:buNone/>
                      </a:pPr>
                      <a:r>
                        <a:rPr lang="en"/>
                        <a:t>Enter a decimal to see if it’s valid</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Valid</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Valid</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Pass</a:t>
                      </a:r>
                      <a:endParaRPr/>
                    </a:p>
                  </a:txBody>
                  <a:tcPr marT="91425" marB="91425" marR="91425" marL="91425">
                    <a:lnB cap="flat" cmpd="sng" w="9525">
                      <a:solidFill>
                        <a:srgbClr val="9E9E9E"/>
                      </a:solidFill>
                      <a:prstDash val="solid"/>
                      <a:round/>
                      <a:headEnd len="sm" w="sm" type="none"/>
                      <a:tailEnd len="sm" w="sm" type="none"/>
                    </a:lnB>
                  </a:tcPr>
                </a:tc>
              </a:tr>
              <a:tr h="45845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Valid</a:t>
                      </a:r>
                      <a:endParaRPr/>
                    </a:p>
                  </a:txBody>
                  <a:tcPr marT="91425" marB="91425" marR="91425" marL="91425"/>
                </a:tc>
                <a:tc>
                  <a:txBody>
                    <a:bodyPr/>
                    <a:lstStyle/>
                    <a:p>
                      <a:pPr indent="0" lvl="0" marL="0" rtl="0" algn="l">
                        <a:spcBef>
                          <a:spcPts val="0"/>
                        </a:spcBef>
                        <a:spcAft>
                          <a:spcPts val="0"/>
                        </a:spcAft>
                        <a:buNone/>
                      </a:pPr>
                      <a:r>
                        <a:rPr lang="en"/>
                        <a:t>Money = 1234</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Enter a decimal to see if it’s valid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Valid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Valid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Pass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45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Invalid</a:t>
                      </a:r>
                      <a:endParaRPr/>
                    </a:p>
                  </a:txBody>
                  <a:tcPr marT="91425" marB="91425" marR="91425" marL="91425"/>
                </a:tc>
                <a:tc>
                  <a:txBody>
                    <a:bodyPr/>
                    <a:lstStyle/>
                    <a:p>
                      <a:pPr indent="0" lvl="0" marL="0" rtl="0" algn="l">
                        <a:spcBef>
                          <a:spcPts val="0"/>
                        </a:spcBef>
                        <a:spcAft>
                          <a:spcPts val="0"/>
                        </a:spcAft>
                        <a:buNone/>
                      </a:pPr>
                      <a:r>
                        <a:rPr lang="en"/>
                        <a:t>Money = 123A</a:t>
                      </a:r>
                      <a:endParaRPr/>
                    </a:p>
                  </a:txBody>
                  <a:tcPr marT="91425" marB="91425" marR="91425" marL="91425"/>
                </a:tc>
                <a:tc>
                  <a:txBody>
                    <a:bodyPr/>
                    <a:lstStyle/>
                    <a:p>
                      <a:pPr indent="0" lvl="0" marL="0" rtl="0" algn="l">
                        <a:spcBef>
                          <a:spcPts val="0"/>
                        </a:spcBef>
                        <a:spcAft>
                          <a:spcPts val="0"/>
                        </a:spcAft>
                        <a:buNone/>
                      </a:pPr>
                      <a:r>
                        <a:rPr lang="en"/>
                        <a:t>Enter a </a:t>
                      </a:r>
                      <a:r>
                        <a:rPr lang="en"/>
                        <a:t>character to see if it’s invalid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Invalid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Invalid</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Pass</a:t>
                      </a:r>
                      <a:endParaRPr/>
                    </a:p>
                  </a:txBody>
                  <a:tcPr marT="91425" marB="91425" marR="91425" marL="91425">
                    <a:lnT cap="flat" cmpd="sng" w="9525">
                      <a:solidFill>
                        <a:srgbClr val="9E9E9E"/>
                      </a:solidFill>
                      <a:prstDash val="solid"/>
                      <a:round/>
                      <a:headEnd len="sm" w="sm" type="none"/>
                      <a:tailEnd len="sm" w="sm" type="none"/>
                    </a:lnT>
                  </a:tcPr>
                </a:tc>
              </a:tr>
              <a:tr h="45845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Null</a:t>
                      </a:r>
                      <a:endParaRPr/>
                    </a:p>
                  </a:txBody>
                  <a:tcPr marT="91425" marB="91425" marR="91425" marL="91425"/>
                </a:tc>
                <a:tc>
                  <a:txBody>
                    <a:bodyPr/>
                    <a:lstStyle/>
                    <a:p>
                      <a:pPr indent="0" lvl="0" marL="0" rtl="0" algn="l">
                        <a:spcBef>
                          <a:spcPts val="0"/>
                        </a:spcBef>
                        <a:spcAft>
                          <a:spcPts val="0"/>
                        </a:spcAft>
                        <a:buNone/>
                      </a:pPr>
                      <a:r>
                        <a:rPr lang="en"/>
                        <a:t>Money = nothing entered</a:t>
                      </a:r>
                      <a:endParaRPr/>
                    </a:p>
                  </a:txBody>
                  <a:tcPr marT="91425" marB="91425" marR="91425" marL="91425"/>
                </a:tc>
                <a:tc>
                  <a:txBody>
                    <a:bodyPr/>
                    <a:lstStyle/>
                    <a:p>
                      <a:pPr indent="0" lvl="0" marL="0" rtl="0" algn="l">
                        <a:spcBef>
                          <a:spcPts val="0"/>
                        </a:spcBef>
                        <a:spcAft>
                          <a:spcPts val="0"/>
                        </a:spcAft>
                        <a:buNone/>
                      </a:pPr>
                      <a:r>
                        <a:rPr lang="en"/>
                        <a:t>To see if it will ask user to enter something</a:t>
                      </a:r>
                      <a:endParaRPr/>
                    </a:p>
                  </a:txBody>
                  <a:tcPr marT="91425" marB="91425" marR="91425" marL="91425"/>
                </a:tc>
                <a:tc>
                  <a:txBody>
                    <a:bodyPr/>
                    <a:lstStyle/>
                    <a:p>
                      <a:pPr indent="0" lvl="0" marL="0" rtl="0" algn="l">
                        <a:spcBef>
                          <a:spcPts val="0"/>
                        </a:spcBef>
                        <a:spcAft>
                          <a:spcPts val="0"/>
                        </a:spcAft>
                        <a:buNone/>
                      </a:pPr>
                      <a:r>
                        <a:rPr lang="en"/>
                        <a:t>Ask for input</a:t>
                      </a:r>
                      <a:endParaRPr/>
                    </a:p>
                  </a:txBody>
                  <a:tcPr marT="91425" marB="91425" marR="91425" marL="91425"/>
                </a:tc>
                <a:tc>
                  <a:txBody>
                    <a:bodyPr/>
                    <a:lstStyle/>
                    <a:p>
                      <a:pPr indent="0" lvl="0" marL="0" rtl="0" algn="l">
                        <a:spcBef>
                          <a:spcPts val="0"/>
                        </a:spcBef>
                        <a:spcAft>
                          <a:spcPts val="0"/>
                        </a:spcAft>
                        <a:buNone/>
                      </a:pPr>
                      <a:r>
                        <a:rPr lang="en"/>
                        <a:t>Return Error</a:t>
                      </a:r>
                      <a:endParaRPr/>
                    </a:p>
                  </a:txBody>
                  <a:tcPr marT="91425" marB="91425" marR="91425" marL="91425"/>
                </a:tc>
                <a:tc>
                  <a:txBody>
                    <a:bodyPr/>
                    <a:lstStyle/>
                    <a:p>
                      <a:pPr indent="0" lvl="0" marL="0" rtl="0" algn="l">
                        <a:spcBef>
                          <a:spcPts val="0"/>
                        </a:spcBef>
                        <a:spcAft>
                          <a:spcPts val="0"/>
                        </a:spcAft>
                        <a:buNone/>
                      </a:pPr>
                      <a:r>
                        <a:rPr lang="en"/>
                        <a:t>Fail</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e8ee4efdad_0_148"/>
          <p:cNvSpPr txBox="1"/>
          <p:nvPr>
            <p:ph type="title"/>
          </p:nvPr>
        </p:nvSpPr>
        <p:spPr>
          <a:xfrm>
            <a:off x="460950" y="2653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r>
              <a:rPr lang="en" sz="1600"/>
              <a:t>(Record evidence that you have tested your outcome. )</a:t>
            </a:r>
            <a:endParaRPr sz="1600"/>
          </a:p>
          <a:p>
            <a:pPr indent="0" lvl="0" marL="0" rtl="0" algn="l">
              <a:lnSpc>
                <a:spcPct val="100000"/>
              </a:lnSpc>
              <a:spcBef>
                <a:spcPts val="0"/>
              </a:spcBef>
              <a:spcAft>
                <a:spcPts val="0"/>
              </a:spcAft>
              <a:buSzPts val="3200"/>
              <a:buNone/>
            </a:pPr>
            <a:r>
              <a:t/>
            </a:r>
            <a:endParaRPr sz="1600"/>
          </a:p>
        </p:txBody>
      </p:sp>
      <p:sp>
        <p:nvSpPr>
          <p:cNvPr id="327" name="Google Shape;327;ge8ee4efdad_0_148"/>
          <p:cNvSpPr txBox="1"/>
          <p:nvPr/>
        </p:nvSpPr>
        <p:spPr>
          <a:xfrm>
            <a:off x="2484750" y="907725"/>
            <a:ext cx="417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Here are the screenshots of my testing </a:t>
            </a:r>
            <a:endParaRPr>
              <a:latin typeface="Roboto"/>
              <a:ea typeface="Roboto"/>
              <a:cs typeface="Roboto"/>
              <a:sym typeface="Roboto"/>
            </a:endParaRPr>
          </a:p>
        </p:txBody>
      </p:sp>
      <p:pic>
        <p:nvPicPr>
          <p:cNvPr id="328" name="Google Shape;328;ge8ee4efdad_0_148"/>
          <p:cNvPicPr preferRelativeResize="0"/>
          <p:nvPr/>
        </p:nvPicPr>
        <p:blipFill>
          <a:blip r:embed="rId3">
            <a:alphaModFix/>
          </a:blip>
          <a:stretch>
            <a:fillRect/>
          </a:stretch>
        </p:blipFill>
        <p:spPr>
          <a:xfrm>
            <a:off x="0" y="1242699"/>
            <a:ext cx="4160425" cy="1645062"/>
          </a:xfrm>
          <a:prstGeom prst="rect">
            <a:avLst/>
          </a:prstGeom>
          <a:noFill/>
          <a:ln>
            <a:noFill/>
          </a:ln>
        </p:spPr>
      </p:pic>
      <p:pic>
        <p:nvPicPr>
          <p:cNvPr id="329" name="Google Shape;329;ge8ee4efdad_0_148"/>
          <p:cNvPicPr preferRelativeResize="0"/>
          <p:nvPr/>
        </p:nvPicPr>
        <p:blipFill>
          <a:blip r:embed="rId4">
            <a:alphaModFix/>
          </a:blip>
          <a:stretch>
            <a:fillRect/>
          </a:stretch>
        </p:blipFill>
        <p:spPr>
          <a:xfrm>
            <a:off x="4204750" y="1177575"/>
            <a:ext cx="3877099" cy="1565625"/>
          </a:xfrm>
          <a:prstGeom prst="rect">
            <a:avLst/>
          </a:prstGeom>
          <a:noFill/>
          <a:ln>
            <a:noFill/>
          </a:ln>
        </p:spPr>
      </p:pic>
      <p:pic>
        <p:nvPicPr>
          <p:cNvPr id="330" name="Google Shape;330;ge8ee4efdad_0_148"/>
          <p:cNvPicPr preferRelativeResize="0"/>
          <p:nvPr/>
        </p:nvPicPr>
        <p:blipFill>
          <a:blip r:embed="rId5">
            <a:alphaModFix/>
          </a:blip>
          <a:stretch>
            <a:fillRect/>
          </a:stretch>
        </p:blipFill>
        <p:spPr>
          <a:xfrm>
            <a:off x="-44338" y="2887750"/>
            <a:ext cx="4249100" cy="1759646"/>
          </a:xfrm>
          <a:prstGeom prst="rect">
            <a:avLst/>
          </a:prstGeom>
          <a:noFill/>
          <a:ln>
            <a:noFill/>
          </a:ln>
        </p:spPr>
      </p:pic>
      <p:pic>
        <p:nvPicPr>
          <p:cNvPr id="331" name="Google Shape;331;ge8ee4efdad_0_148"/>
          <p:cNvPicPr preferRelativeResize="0"/>
          <p:nvPr/>
        </p:nvPicPr>
        <p:blipFill>
          <a:blip r:embed="rId6">
            <a:alphaModFix/>
          </a:blip>
          <a:stretch>
            <a:fillRect/>
          </a:stretch>
        </p:blipFill>
        <p:spPr>
          <a:xfrm>
            <a:off x="4204750" y="2743203"/>
            <a:ext cx="4521599" cy="1489725"/>
          </a:xfrm>
          <a:prstGeom prst="rect">
            <a:avLst/>
          </a:prstGeom>
          <a:noFill/>
          <a:ln>
            <a:noFill/>
          </a:ln>
        </p:spPr>
      </p:pic>
      <p:pic>
        <p:nvPicPr>
          <p:cNvPr id="332" name="Google Shape;332;ge8ee4efdad_0_148"/>
          <p:cNvPicPr preferRelativeResize="0"/>
          <p:nvPr/>
        </p:nvPicPr>
        <p:blipFill>
          <a:blip r:embed="rId7">
            <a:alphaModFix/>
          </a:blip>
          <a:stretch>
            <a:fillRect/>
          </a:stretch>
        </p:blipFill>
        <p:spPr>
          <a:xfrm>
            <a:off x="4976713" y="4232925"/>
            <a:ext cx="2977676" cy="887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e8ee4efdad_0_169"/>
          <p:cNvSpPr txBox="1"/>
          <p:nvPr>
            <p:ph type="title"/>
          </p:nvPr>
        </p:nvSpPr>
        <p:spPr>
          <a:xfrm>
            <a:off x="502200" y="37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Testing outcome</a:t>
            </a:r>
            <a:r>
              <a:rPr lang="en" sz="1600"/>
              <a:t>(Record evidence that you have used information from testing appropriately to improve the functionality of the outcome.)</a:t>
            </a:r>
            <a:endParaRPr sz="1600"/>
          </a:p>
          <a:p>
            <a:pPr indent="0" lvl="0" marL="0" rtl="0" algn="l">
              <a:lnSpc>
                <a:spcPct val="100000"/>
              </a:lnSpc>
              <a:spcBef>
                <a:spcPts val="0"/>
              </a:spcBef>
              <a:spcAft>
                <a:spcPts val="0"/>
              </a:spcAft>
              <a:buSzPts val="3200"/>
              <a:buNone/>
            </a:pPr>
            <a:r>
              <a:t/>
            </a:r>
            <a:endParaRPr sz="1600"/>
          </a:p>
        </p:txBody>
      </p:sp>
      <p:sp>
        <p:nvSpPr>
          <p:cNvPr id="338" name="Google Shape;338;ge8ee4efdad_0_169"/>
          <p:cNvSpPr txBox="1"/>
          <p:nvPr/>
        </p:nvSpPr>
        <p:spPr>
          <a:xfrm>
            <a:off x="4572000" y="1072725"/>
            <a:ext cx="39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then make it so that if the user doesn’t enter </a:t>
            </a:r>
            <a:r>
              <a:rPr lang="en">
                <a:latin typeface="Roboto"/>
                <a:ea typeface="Roboto"/>
                <a:cs typeface="Roboto"/>
                <a:sym typeface="Roboto"/>
              </a:rPr>
              <a:t>anything and press the analysis button</a:t>
            </a:r>
            <a:r>
              <a:rPr lang="en">
                <a:latin typeface="Roboto"/>
                <a:ea typeface="Roboto"/>
                <a:cs typeface="Roboto"/>
                <a:sym typeface="Roboto"/>
              </a:rPr>
              <a:t>, the program will say”You have not entered anything, please enter a number to continue”</a:t>
            </a:r>
            <a:endParaRPr>
              <a:latin typeface="Roboto"/>
              <a:ea typeface="Roboto"/>
              <a:cs typeface="Roboto"/>
              <a:sym typeface="Roboto"/>
            </a:endParaRPr>
          </a:p>
        </p:txBody>
      </p:sp>
      <p:pic>
        <p:nvPicPr>
          <p:cNvPr id="339" name="Google Shape;339;ge8ee4efdad_0_169"/>
          <p:cNvPicPr preferRelativeResize="0"/>
          <p:nvPr/>
        </p:nvPicPr>
        <p:blipFill>
          <a:blip r:embed="rId3">
            <a:alphaModFix/>
          </a:blip>
          <a:stretch>
            <a:fillRect/>
          </a:stretch>
        </p:blipFill>
        <p:spPr>
          <a:xfrm>
            <a:off x="152400" y="2271825"/>
            <a:ext cx="7467327" cy="2719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7"/>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Applied</a:t>
            </a:r>
            <a:endParaRPr/>
          </a:p>
        </p:txBody>
      </p:sp>
      <p:sp>
        <p:nvSpPr>
          <p:cNvPr id="345" name="Google Shape;345;p7"/>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Record evidence that you have used your project management </a:t>
            </a:r>
            <a:r>
              <a:rPr lang="en" u="sng"/>
              <a:t>tools</a:t>
            </a:r>
            <a:r>
              <a:rPr lang="en"/>
              <a:t> to manage the development of your outcome.</a:t>
            </a:r>
            <a:endParaRPr/>
          </a:p>
          <a:p>
            <a:pPr indent="0" lvl="0" marL="0" rtl="0" algn="l">
              <a:lnSpc>
                <a:spcPct val="115000"/>
              </a:lnSpc>
              <a:spcBef>
                <a:spcPts val="1600"/>
              </a:spcBef>
              <a:spcAft>
                <a:spcPts val="0"/>
              </a:spcAft>
              <a:buSzPts val="1800"/>
              <a:buNone/>
            </a:pPr>
            <a:r>
              <a:rPr lang="en"/>
              <a:t>Record evidence that you have used your project management </a:t>
            </a:r>
            <a:r>
              <a:rPr lang="en" u="sng"/>
              <a:t>techniques</a:t>
            </a:r>
            <a:r>
              <a:rPr lang="en"/>
              <a:t> to manage the development of your outcome.</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e8ee4efdad_0_191"/>
          <p:cNvSpPr txBox="1"/>
          <p:nvPr>
            <p:ph type="title"/>
          </p:nvPr>
        </p:nvSpPr>
        <p:spPr>
          <a:xfrm>
            <a:off x="471900" y="798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t>
            </a:r>
            <a:r>
              <a:rPr lang="en" sz="1800"/>
              <a:t>Record evidence that you have used your project management </a:t>
            </a:r>
            <a:r>
              <a:rPr lang="en" sz="1800" u="sng"/>
              <a:t>tools</a:t>
            </a:r>
            <a:r>
              <a:rPr lang="en" sz="1800"/>
              <a:t> to manage the development of your outcome.</a:t>
            </a:r>
            <a:endParaRPr/>
          </a:p>
        </p:txBody>
      </p:sp>
      <p:sp>
        <p:nvSpPr>
          <p:cNvPr id="351" name="Google Shape;351;ge8ee4efdad_0_191"/>
          <p:cNvSpPr txBox="1"/>
          <p:nvPr/>
        </p:nvSpPr>
        <p:spPr>
          <a:xfrm>
            <a:off x="5504475" y="1289175"/>
            <a:ext cx="3453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only use 2 project manage tools to manage my outcome, Trello and Gantt chart. My Trello Board link is </a:t>
            </a:r>
            <a:r>
              <a:rPr lang="en"/>
              <a:t>https://trello.com/invite/b/1EqrZnHl/cffb8906c471631e19c88b44aa97d4b1/project-board</a:t>
            </a:r>
            <a:endParaRPr/>
          </a:p>
          <a:p>
            <a:pPr indent="0" lvl="0" marL="0" rtl="0" algn="l">
              <a:spcBef>
                <a:spcPts val="0"/>
              </a:spcBef>
              <a:spcAft>
                <a:spcPts val="0"/>
              </a:spcAft>
              <a:buNone/>
            </a:pPr>
            <a:r>
              <a:t/>
            </a:r>
            <a:endParaRPr>
              <a:latin typeface="Roboto"/>
              <a:ea typeface="Roboto"/>
              <a:cs typeface="Roboto"/>
              <a:sym typeface="Roboto"/>
            </a:endParaRPr>
          </a:p>
        </p:txBody>
      </p:sp>
      <p:pic>
        <p:nvPicPr>
          <p:cNvPr id="352" name="Google Shape;352;ge8ee4efdad_0_191"/>
          <p:cNvPicPr preferRelativeResize="0"/>
          <p:nvPr/>
        </p:nvPicPr>
        <p:blipFill>
          <a:blip r:embed="rId3">
            <a:alphaModFix/>
          </a:blip>
          <a:stretch>
            <a:fillRect/>
          </a:stretch>
        </p:blipFill>
        <p:spPr>
          <a:xfrm>
            <a:off x="0" y="847525"/>
            <a:ext cx="3978725" cy="2508601"/>
          </a:xfrm>
          <a:prstGeom prst="rect">
            <a:avLst/>
          </a:prstGeom>
          <a:noFill/>
          <a:ln>
            <a:noFill/>
          </a:ln>
        </p:spPr>
      </p:pic>
      <p:pic>
        <p:nvPicPr>
          <p:cNvPr id="353" name="Google Shape;353;ge8ee4efdad_0_191"/>
          <p:cNvPicPr preferRelativeResize="0"/>
          <p:nvPr/>
        </p:nvPicPr>
        <p:blipFill>
          <a:blip r:embed="rId4">
            <a:alphaModFix/>
          </a:blip>
          <a:stretch>
            <a:fillRect/>
          </a:stretch>
        </p:blipFill>
        <p:spPr>
          <a:xfrm>
            <a:off x="4572000" y="2845125"/>
            <a:ext cx="4526000" cy="236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e8ee4efdad_0_199"/>
          <p:cNvSpPr txBox="1"/>
          <p:nvPr>
            <p:ph type="title"/>
          </p:nvPr>
        </p:nvSpPr>
        <p:spPr>
          <a:xfrm>
            <a:off x="460950" y="2138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a:t>
            </a:r>
            <a:r>
              <a:rPr lang="en" sz="1600"/>
              <a:t>Record evidence that you have used your project management </a:t>
            </a:r>
            <a:r>
              <a:rPr lang="en" sz="1600" u="sng"/>
              <a:t>techniques</a:t>
            </a:r>
            <a:r>
              <a:rPr lang="en" sz="1600"/>
              <a:t> to manage the development of your outcome.</a:t>
            </a:r>
            <a:endParaRPr sz="1600"/>
          </a:p>
          <a:p>
            <a:pPr indent="0" lvl="0" marL="0" rtl="0" algn="l">
              <a:lnSpc>
                <a:spcPct val="100000"/>
              </a:lnSpc>
              <a:spcBef>
                <a:spcPts val="0"/>
              </a:spcBef>
              <a:spcAft>
                <a:spcPts val="0"/>
              </a:spcAft>
              <a:buSzPts val="3200"/>
              <a:buNone/>
            </a:pPr>
            <a:r>
              <a:t/>
            </a:r>
            <a:endParaRPr sz="1600"/>
          </a:p>
        </p:txBody>
      </p:sp>
      <p:sp>
        <p:nvSpPr>
          <p:cNvPr id="359" name="Google Shape;359;ge8ee4efdad_0_199"/>
          <p:cNvSpPr txBox="1"/>
          <p:nvPr/>
        </p:nvSpPr>
        <p:spPr>
          <a:xfrm>
            <a:off x="5452950" y="981525"/>
            <a:ext cx="3453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My project management method is the Waterfall method with characteristics of Agile method. I also implement the work breakdown structure method and deadlines in my project.</a:t>
            </a:r>
            <a:endParaRPr>
              <a:latin typeface="Roboto"/>
              <a:ea typeface="Roboto"/>
              <a:cs typeface="Roboto"/>
              <a:sym typeface="Roboto"/>
            </a:endParaRPr>
          </a:p>
        </p:txBody>
      </p:sp>
      <p:pic>
        <p:nvPicPr>
          <p:cNvPr id="360" name="Google Shape;360;ge8ee4efdad_0_199"/>
          <p:cNvPicPr preferRelativeResize="0"/>
          <p:nvPr/>
        </p:nvPicPr>
        <p:blipFill>
          <a:blip r:embed="rId3">
            <a:alphaModFix/>
          </a:blip>
          <a:stretch>
            <a:fillRect/>
          </a:stretch>
        </p:blipFill>
        <p:spPr>
          <a:xfrm>
            <a:off x="0" y="912125"/>
            <a:ext cx="3570025" cy="2560425"/>
          </a:xfrm>
          <a:prstGeom prst="rect">
            <a:avLst/>
          </a:prstGeom>
          <a:noFill/>
          <a:ln>
            <a:noFill/>
          </a:ln>
        </p:spPr>
      </p:pic>
      <p:sp>
        <p:nvSpPr>
          <p:cNvPr id="361" name="Google Shape;361;ge8ee4efdad_0_199"/>
          <p:cNvSpPr txBox="1"/>
          <p:nvPr/>
        </p:nvSpPr>
        <p:spPr>
          <a:xfrm>
            <a:off x="93000" y="2478975"/>
            <a:ext cx="161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Work breakdown structure</a:t>
            </a:r>
            <a:endParaRPr b="1">
              <a:solidFill>
                <a:schemeClr val="lt1"/>
              </a:solidFill>
              <a:latin typeface="Roboto"/>
              <a:ea typeface="Roboto"/>
              <a:cs typeface="Roboto"/>
              <a:sym typeface="Roboto"/>
            </a:endParaRPr>
          </a:p>
        </p:txBody>
      </p:sp>
      <p:pic>
        <p:nvPicPr>
          <p:cNvPr id="362" name="Google Shape;362;ge8ee4efdad_0_199"/>
          <p:cNvPicPr preferRelativeResize="0"/>
          <p:nvPr/>
        </p:nvPicPr>
        <p:blipFill>
          <a:blip r:embed="rId4">
            <a:alphaModFix/>
          </a:blip>
          <a:stretch>
            <a:fillRect/>
          </a:stretch>
        </p:blipFill>
        <p:spPr>
          <a:xfrm>
            <a:off x="3570025" y="2243625"/>
            <a:ext cx="5525849" cy="2882799"/>
          </a:xfrm>
          <a:prstGeom prst="rect">
            <a:avLst/>
          </a:prstGeom>
          <a:noFill/>
          <a:ln>
            <a:noFill/>
          </a:ln>
        </p:spPr>
      </p:pic>
      <p:sp>
        <p:nvSpPr>
          <p:cNvPr id="363" name="Google Shape;363;ge8ee4efdad_0_199"/>
          <p:cNvSpPr txBox="1"/>
          <p:nvPr/>
        </p:nvSpPr>
        <p:spPr>
          <a:xfrm>
            <a:off x="5999250" y="4438075"/>
            <a:ext cx="246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Waterfall method &amp; Deadlines &amp; Testing</a:t>
            </a:r>
            <a:endParaRPr b="1">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e987bb083f_0_11"/>
          <p:cNvSpPr txBox="1"/>
          <p:nvPr/>
        </p:nvSpPr>
        <p:spPr>
          <a:xfrm>
            <a:off x="319750" y="145025"/>
            <a:ext cx="83595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Notes: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Planning-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FE599"/>
                </a:highlight>
                <a:latin typeface="Roboto"/>
                <a:ea typeface="Roboto"/>
                <a:cs typeface="Roboto"/>
                <a:sym typeface="Roboto"/>
              </a:rPr>
              <a:t>Time target</a:t>
            </a:r>
            <a:endParaRPr>
              <a:highlight>
                <a:srgbClr val="FFE599"/>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FE599"/>
                </a:highlight>
                <a:latin typeface="Roboto"/>
                <a:ea typeface="Roboto"/>
                <a:cs typeface="Roboto"/>
                <a:sym typeface="Roboto"/>
              </a:rPr>
              <a:t>Milestone</a:t>
            </a:r>
            <a:endParaRPr>
              <a:highlight>
                <a:srgbClr val="FFE599"/>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CE5CD"/>
                </a:highlight>
                <a:latin typeface="Roboto"/>
                <a:ea typeface="Roboto"/>
                <a:cs typeface="Roboto"/>
                <a:sym typeface="Roboto"/>
              </a:rPr>
              <a:t>Collaboration</a:t>
            </a:r>
            <a:endParaRPr>
              <a:highlight>
                <a:srgbClr val="FCE5CD"/>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highlight>
                  <a:srgbClr val="FFE599"/>
                </a:highlight>
                <a:latin typeface="Roboto"/>
                <a:ea typeface="Roboto"/>
                <a:cs typeface="Roboto"/>
                <a:sym typeface="Roboto"/>
              </a:rPr>
              <a:t>Sharing(between devices)</a:t>
            </a:r>
            <a:endParaRPr>
              <a:highlight>
                <a:srgbClr val="FFE599"/>
              </a:highlight>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Evidence with to do list, decompostion, mind maps + task sizing graph</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Comparision between tools, gantra, trello, </a:t>
            </a:r>
            <a:r>
              <a:rPr lang="en">
                <a:latin typeface="Roboto"/>
                <a:ea typeface="Roboto"/>
                <a:cs typeface="Roboto"/>
                <a:sym typeface="Roboto"/>
              </a:rPr>
              <a:t>why you choose this tool</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Decision making-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Plus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Minus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Interesting</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Testing technique-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Agile method</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Version control</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File saving convention(Screen Shots)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Debugging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Debug(test table)</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Testing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8"/>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Version Control</a:t>
            </a:r>
            <a:endParaRPr/>
          </a:p>
        </p:txBody>
      </p:sp>
      <p:sp>
        <p:nvSpPr>
          <p:cNvPr id="369" name="Google Shape;369;p8"/>
          <p:cNvSpPr txBox="1"/>
          <p:nvPr/>
        </p:nvSpPr>
        <p:spPr>
          <a:xfrm>
            <a:off x="5762175" y="1103650"/>
            <a:ext cx="324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wanted to test and </a:t>
            </a:r>
            <a:r>
              <a:rPr lang="en">
                <a:latin typeface="Roboto"/>
                <a:ea typeface="Roboto"/>
                <a:cs typeface="Roboto"/>
                <a:sym typeface="Roboto"/>
              </a:rPr>
              <a:t>improve</a:t>
            </a:r>
            <a:r>
              <a:rPr lang="en">
                <a:latin typeface="Roboto"/>
                <a:ea typeface="Roboto"/>
                <a:cs typeface="Roboto"/>
                <a:sym typeface="Roboto"/>
              </a:rPr>
              <a:t> each part individually, so I implement local version control method for each of my part</a:t>
            </a:r>
            <a:endParaRPr>
              <a:latin typeface="Roboto"/>
              <a:ea typeface="Roboto"/>
              <a:cs typeface="Roboto"/>
              <a:sym typeface="Roboto"/>
            </a:endParaRPr>
          </a:p>
        </p:txBody>
      </p:sp>
      <p:pic>
        <p:nvPicPr>
          <p:cNvPr id="370" name="Google Shape;370;p8"/>
          <p:cNvPicPr preferRelativeResize="0"/>
          <p:nvPr/>
        </p:nvPicPr>
        <p:blipFill>
          <a:blip r:embed="rId3">
            <a:alphaModFix/>
          </a:blip>
          <a:stretch>
            <a:fillRect/>
          </a:stretch>
        </p:blipFill>
        <p:spPr>
          <a:xfrm>
            <a:off x="0" y="921550"/>
            <a:ext cx="3381125" cy="1596425"/>
          </a:xfrm>
          <a:prstGeom prst="rect">
            <a:avLst/>
          </a:prstGeom>
          <a:noFill/>
          <a:ln>
            <a:noFill/>
          </a:ln>
        </p:spPr>
      </p:pic>
      <p:sp>
        <p:nvSpPr>
          <p:cNvPr id="371" name="Google Shape;371;p8"/>
          <p:cNvSpPr txBox="1"/>
          <p:nvPr/>
        </p:nvSpPr>
        <p:spPr>
          <a:xfrm>
            <a:off x="2133875" y="921550"/>
            <a:ext cx="132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I save each part individually</a:t>
            </a:r>
            <a:endParaRPr b="1">
              <a:solidFill>
                <a:schemeClr val="lt1"/>
              </a:solidFill>
              <a:latin typeface="Roboto"/>
              <a:ea typeface="Roboto"/>
              <a:cs typeface="Roboto"/>
              <a:sym typeface="Roboto"/>
            </a:endParaRPr>
          </a:p>
        </p:txBody>
      </p:sp>
      <p:pic>
        <p:nvPicPr>
          <p:cNvPr id="372" name="Google Shape;372;p8"/>
          <p:cNvPicPr preferRelativeResize="0"/>
          <p:nvPr/>
        </p:nvPicPr>
        <p:blipFill>
          <a:blip r:embed="rId4">
            <a:alphaModFix/>
          </a:blip>
          <a:stretch>
            <a:fillRect/>
          </a:stretch>
        </p:blipFill>
        <p:spPr>
          <a:xfrm>
            <a:off x="152400" y="2670375"/>
            <a:ext cx="6812975" cy="2288325"/>
          </a:xfrm>
          <a:prstGeom prst="rect">
            <a:avLst/>
          </a:prstGeom>
          <a:noFill/>
          <a:ln>
            <a:noFill/>
          </a:ln>
        </p:spPr>
      </p:pic>
      <p:sp>
        <p:nvSpPr>
          <p:cNvPr id="373" name="Google Shape;373;p8"/>
          <p:cNvSpPr txBox="1"/>
          <p:nvPr/>
        </p:nvSpPr>
        <p:spPr>
          <a:xfrm>
            <a:off x="6922125" y="2845600"/>
            <a:ext cx="1664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I save each version when I make significant change. I save them as version 1,2,3 and so on follow by the characteristic that I </a:t>
            </a:r>
            <a:r>
              <a:rPr b="1" lang="en">
                <a:latin typeface="Roboto"/>
                <a:ea typeface="Roboto"/>
                <a:cs typeface="Roboto"/>
                <a:sym typeface="Roboto"/>
              </a:rPr>
              <a:t>changed</a:t>
            </a:r>
            <a:r>
              <a:rPr b="1" lang="en">
                <a:latin typeface="Roboto"/>
                <a:ea typeface="Roboto"/>
                <a:cs typeface="Roboto"/>
                <a:sym typeface="Roboto"/>
              </a:rPr>
              <a:t> for that version</a:t>
            </a:r>
            <a:endParaRPr b="1">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9"/>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Relevant Implications(do 4)</a:t>
            </a:r>
            <a:endParaRPr/>
          </a:p>
        </p:txBody>
      </p:sp>
      <p:sp>
        <p:nvSpPr>
          <p:cNvPr id="379" name="Google Shape;379;p9"/>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i="1" lang="en"/>
              <a:t>Explain the relevant implications here.  Please </a:t>
            </a:r>
            <a:r>
              <a:rPr i="1" lang="en" u="sng">
                <a:solidFill>
                  <a:schemeClr val="hlink"/>
                </a:solidFill>
                <a:hlinkClick r:id="rId3"/>
              </a:rPr>
              <a:t>watch this video </a:t>
            </a:r>
            <a:r>
              <a:rPr i="1" lang="en"/>
              <a:t>to learn how to do this.</a:t>
            </a:r>
            <a:endParaRPr/>
          </a:p>
          <a:p>
            <a:pPr indent="0" lvl="0" marL="0" rtl="0" algn="l">
              <a:lnSpc>
                <a:spcPct val="115000"/>
              </a:lnSpc>
              <a:spcBef>
                <a:spcPts val="0"/>
              </a:spcBef>
              <a:spcAft>
                <a:spcPts val="0"/>
              </a:spcAft>
              <a:buSzPts val="1800"/>
              <a:buNone/>
            </a:pPr>
            <a:r>
              <a:rPr lang="en"/>
              <a:t>Explain the Implications that are relevant to your outcome.</a:t>
            </a:r>
            <a:endParaRPr/>
          </a:p>
          <a:p>
            <a:pPr indent="0" lvl="0" marL="0" rtl="0" algn="l">
              <a:lnSpc>
                <a:spcPct val="115000"/>
              </a:lnSpc>
              <a:spcBef>
                <a:spcPts val="1600"/>
              </a:spcBef>
              <a:spcAft>
                <a:spcPts val="1600"/>
              </a:spcAft>
              <a:buSzPts val="1800"/>
              <a:buNone/>
            </a:pPr>
            <a:r>
              <a:rPr lang="en"/>
              <a:t>Record evidence that you have addressed the Implications that are relevant to your outcome.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e8ee4efdad_0_215"/>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Relevant Implications(do 4)</a:t>
            </a:r>
            <a:endParaRPr/>
          </a:p>
        </p:txBody>
      </p:sp>
      <p:sp>
        <p:nvSpPr>
          <p:cNvPr id="385" name="Google Shape;385;ge8ee4efdad_0_215"/>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b="1" lang="en"/>
              <a:t>Cultural Implication</a:t>
            </a:r>
            <a:endParaRPr b="1"/>
          </a:p>
          <a:p>
            <a:pPr indent="0" lvl="0" marL="0" rtl="0" algn="l">
              <a:lnSpc>
                <a:spcPct val="115000"/>
              </a:lnSpc>
              <a:spcBef>
                <a:spcPts val="1600"/>
              </a:spcBef>
              <a:spcAft>
                <a:spcPts val="0"/>
              </a:spcAft>
              <a:buSzPts val="1800"/>
              <a:buNone/>
            </a:pPr>
            <a:r>
              <a:rPr lang="en" sz="1400"/>
              <a:t>Cultural implication means the program must not be offensive to any culture or country. This means the program must not have hate speech, racism, </a:t>
            </a:r>
            <a:r>
              <a:rPr lang="en" sz="1400"/>
              <a:t>stereotypical</a:t>
            </a:r>
            <a:r>
              <a:rPr lang="en" sz="1400"/>
              <a:t> representation in any shape or form</a:t>
            </a:r>
            <a:endParaRPr sz="1400"/>
          </a:p>
          <a:p>
            <a:pPr indent="0" lvl="0" marL="0" rtl="0" algn="l">
              <a:lnSpc>
                <a:spcPct val="115000"/>
              </a:lnSpc>
              <a:spcBef>
                <a:spcPts val="1600"/>
              </a:spcBef>
              <a:spcAft>
                <a:spcPts val="0"/>
              </a:spcAft>
              <a:buSzPts val="1800"/>
              <a:buNone/>
            </a:pPr>
            <a:r>
              <a:t/>
            </a:r>
            <a:endParaRPr sz="1400"/>
          </a:p>
          <a:p>
            <a:pPr indent="0" lvl="0" marL="0" rtl="0" algn="l">
              <a:lnSpc>
                <a:spcPct val="115000"/>
              </a:lnSpc>
              <a:spcBef>
                <a:spcPts val="1600"/>
              </a:spcBef>
              <a:spcAft>
                <a:spcPts val="0"/>
              </a:spcAft>
              <a:buSzPts val="1800"/>
              <a:buNone/>
            </a:pPr>
            <a:r>
              <a:rPr b="1" lang="en"/>
              <a:t>In my program</a:t>
            </a:r>
            <a:endParaRPr b="1"/>
          </a:p>
          <a:p>
            <a:pPr indent="0" lvl="0" marL="0" rtl="0" algn="l">
              <a:lnSpc>
                <a:spcPct val="115000"/>
              </a:lnSpc>
              <a:spcBef>
                <a:spcPts val="1600"/>
              </a:spcBef>
              <a:spcAft>
                <a:spcPts val="1600"/>
              </a:spcAft>
              <a:buSzPts val="1800"/>
              <a:buNone/>
            </a:pPr>
            <a:r>
              <a:rPr lang="en" sz="1400"/>
              <a:t>I have checked the texts and features of my program carefully to make sure that it doesn’t offend any culture. To be sure, I asked my friend from different backgrounds to have to look at my program and point out any features that can be considered </a:t>
            </a:r>
            <a:r>
              <a:rPr lang="en" sz="1400"/>
              <a:t>culturally</a:t>
            </a:r>
            <a:r>
              <a:rPr lang="en" sz="1400"/>
              <a:t> inappropriate. After that, we </a:t>
            </a:r>
            <a:r>
              <a:rPr lang="en" sz="1400"/>
              <a:t>found out that my program didn’t have any.</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e8ee4efdad_0_220"/>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Relevant Implications(do 4)</a:t>
            </a:r>
            <a:endParaRPr/>
          </a:p>
        </p:txBody>
      </p:sp>
      <p:sp>
        <p:nvSpPr>
          <p:cNvPr id="391" name="Google Shape;391;ge8ee4efdad_0_220"/>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b="1" lang="en"/>
              <a:t>Usability</a:t>
            </a:r>
            <a:endParaRPr b="1"/>
          </a:p>
          <a:p>
            <a:pPr indent="0" lvl="0" marL="0" rtl="0" algn="l">
              <a:lnSpc>
                <a:spcPct val="115000"/>
              </a:lnSpc>
              <a:spcBef>
                <a:spcPts val="1600"/>
              </a:spcBef>
              <a:spcAft>
                <a:spcPts val="0"/>
              </a:spcAft>
              <a:buSzPts val="1800"/>
              <a:buNone/>
            </a:pPr>
            <a:r>
              <a:rPr lang="en" sz="1400"/>
              <a:t>This means the program is designed with end user in mind so that it is easy to use and access by the end user</a:t>
            </a:r>
            <a:endParaRPr sz="1400"/>
          </a:p>
          <a:p>
            <a:pPr indent="0" lvl="0" marL="0" rtl="0" algn="l">
              <a:lnSpc>
                <a:spcPct val="115000"/>
              </a:lnSpc>
              <a:spcBef>
                <a:spcPts val="1600"/>
              </a:spcBef>
              <a:spcAft>
                <a:spcPts val="0"/>
              </a:spcAft>
              <a:buSzPts val="1800"/>
              <a:buNone/>
            </a:pPr>
            <a:r>
              <a:rPr b="1" lang="en"/>
              <a:t>In my program</a:t>
            </a:r>
            <a:endParaRPr b="1"/>
          </a:p>
          <a:p>
            <a:pPr indent="0" lvl="0" marL="0" rtl="0" algn="l">
              <a:lnSpc>
                <a:spcPct val="115000"/>
              </a:lnSpc>
              <a:spcBef>
                <a:spcPts val="1600"/>
              </a:spcBef>
              <a:spcAft>
                <a:spcPts val="1600"/>
              </a:spcAft>
              <a:buSzPts val="1800"/>
              <a:buNone/>
            </a:pPr>
            <a:r>
              <a:rPr lang="en" sz="1400"/>
              <a:t>When I design my program, I tried to make everything as simple as possible. The program usually only have one or two buttons each window so that it doesn’t seem intimidating to use. I also tried to give user clear instructions by using brackets to clarify such as (</a:t>
            </a:r>
            <a:r>
              <a:rPr b="1" lang="en" sz="1000">
                <a:solidFill>
                  <a:srgbClr val="008080"/>
                </a:solidFill>
                <a:highlight>
                  <a:srgbClr val="FFFFFF"/>
                </a:highlight>
                <a:latin typeface="Courier New"/>
                <a:ea typeface="Courier New"/>
                <a:cs typeface="Courier New"/>
                <a:sym typeface="Courier New"/>
              </a:rPr>
              <a:t>How much did you spend on one category? (Input number only)</a:t>
            </a:r>
            <a:r>
              <a:rPr lang="en" sz="1400"/>
              <a:t>)</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e8ee4efdad_0_227"/>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Relevant Implications(do 4)</a:t>
            </a:r>
            <a:endParaRPr/>
          </a:p>
        </p:txBody>
      </p:sp>
      <p:sp>
        <p:nvSpPr>
          <p:cNvPr id="397" name="Google Shape;397;ge8ee4efdad_0_227"/>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b="1" lang="en"/>
              <a:t>Sustainability and future proofing</a:t>
            </a:r>
            <a:endParaRPr sz="1400"/>
          </a:p>
          <a:p>
            <a:pPr indent="0" lvl="0" marL="0" rtl="0" algn="l">
              <a:lnSpc>
                <a:spcPct val="115000"/>
              </a:lnSpc>
              <a:spcBef>
                <a:spcPts val="1600"/>
              </a:spcBef>
              <a:spcAft>
                <a:spcPts val="0"/>
              </a:spcAft>
              <a:buSzPts val="1800"/>
              <a:buNone/>
            </a:pPr>
            <a:r>
              <a:rPr lang="en" sz="1400"/>
              <a:t>The program must be easy to modify and add new features so that I can continuously improve the program to better serve my target audience in the future.</a:t>
            </a:r>
            <a:endParaRPr sz="1400"/>
          </a:p>
          <a:p>
            <a:pPr indent="0" lvl="0" marL="0" rtl="0" algn="l">
              <a:lnSpc>
                <a:spcPct val="115000"/>
              </a:lnSpc>
              <a:spcBef>
                <a:spcPts val="1600"/>
              </a:spcBef>
              <a:spcAft>
                <a:spcPts val="0"/>
              </a:spcAft>
              <a:buSzPts val="1800"/>
              <a:buNone/>
            </a:pPr>
            <a:r>
              <a:rPr b="1" lang="en"/>
              <a:t>In my program</a:t>
            </a:r>
            <a:endParaRPr b="1"/>
          </a:p>
          <a:p>
            <a:pPr indent="0" lvl="0" marL="0" rtl="0" algn="l">
              <a:lnSpc>
                <a:spcPct val="115000"/>
              </a:lnSpc>
              <a:spcBef>
                <a:spcPts val="1600"/>
              </a:spcBef>
              <a:spcAft>
                <a:spcPts val="1600"/>
              </a:spcAft>
              <a:buSzPts val="1800"/>
              <a:buNone/>
            </a:pPr>
            <a:r>
              <a:rPr lang="en" sz="1400"/>
              <a:t>I sorted user inputs into separated categories lists, they are saved as float in each separated category. This allows me to easily manipulate the data later incase I want to add any new feature. </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e8ee4efdad_0_23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Relevant Implications(do 4)</a:t>
            </a:r>
            <a:endParaRPr/>
          </a:p>
        </p:txBody>
      </p:sp>
      <p:sp>
        <p:nvSpPr>
          <p:cNvPr id="403" name="Google Shape;403;ge8ee4efdad_0_23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b="1" lang="en"/>
              <a:t>Legal</a:t>
            </a:r>
            <a:endParaRPr sz="1400"/>
          </a:p>
          <a:p>
            <a:pPr indent="0" lvl="0" marL="0" rtl="0" algn="l">
              <a:lnSpc>
                <a:spcPct val="115000"/>
              </a:lnSpc>
              <a:spcBef>
                <a:spcPts val="1600"/>
              </a:spcBef>
              <a:spcAft>
                <a:spcPts val="0"/>
              </a:spcAft>
              <a:buSzPts val="1800"/>
              <a:buNone/>
            </a:pPr>
            <a:r>
              <a:rPr lang="en" sz="1400"/>
              <a:t>This means the program complies with laws and regulations imposed by local government and standards on where the program is published.</a:t>
            </a:r>
            <a:endParaRPr sz="1400"/>
          </a:p>
          <a:p>
            <a:pPr indent="0" lvl="0" marL="0" rtl="0" algn="l">
              <a:lnSpc>
                <a:spcPct val="115000"/>
              </a:lnSpc>
              <a:spcBef>
                <a:spcPts val="1600"/>
              </a:spcBef>
              <a:spcAft>
                <a:spcPts val="0"/>
              </a:spcAft>
              <a:buSzPts val="1800"/>
              <a:buNone/>
            </a:pPr>
            <a:r>
              <a:rPr b="1" lang="en"/>
              <a:t>In my program</a:t>
            </a:r>
            <a:endParaRPr b="1"/>
          </a:p>
          <a:p>
            <a:pPr indent="0" lvl="0" marL="0" rtl="0" algn="l">
              <a:lnSpc>
                <a:spcPct val="115000"/>
              </a:lnSpc>
              <a:spcBef>
                <a:spcPts val="1600"/>
              </a:spcBef>
              <a:spcAft>
                <a:spcPts val="1600"/>
              </a:spcAft>
              <a:buSzPts val="1800"/>
              <a:buNone/>
            </a:pPr>
            <a:r>
              <a:rPr lang="en" sz="1400"/>
              <a:t>I follow all rules and regulations by New Zealand Government when I made my program. As far as I know, I don’t break and laws</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0"/>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Evaluate</a:t>
            </a:r>
            <a:endParaRPr/>
          </a:p>
        </p:txBody>
      </p:sp>
      <p:sp>
        <p:nvSpPr>
          <p:cNvPr id="409" name="Google Shape;409;p10"/>
          <p:cNvSpPr txBox="1"/>
          <p:nvPr/>
        </p:nvSpPr>
        <p:spPr>
          <a:xfrm>
            <a:off x="247600" y="907800"/>
            <a:ext cx="8534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 used Trello as my task management tool. This saves me time looking at </a:t>
            </a:r>
            <a:r>
              <a:rPr lang="en">
                <a:latin typeface="Roboto"/>
                <a:ea typeface="Roboto"/>
                <a:cs typeface="Roboto"/>
                <a:sym typeface="Roboto"/>
              </a:rPr>
              <a:t>what</a:t>
            </a:r>
            <a:r>
              <a:rPr lang="en">
                <a:latin typeface="Roboto"/>
                <a:ea typeface="Roboto"/>
                <a:cs typeface="Roboto"/>
                <a:sym typeface="Roboto"/>
              </a:rPr>
              <a:t> to do and helps me stay on task. As a </a:t>
            </a:r>
            <a:r>
              <a:rPr lang="en">
                <a:latin typeface="Roboto"/>
                <a:ea typeface="Roboto"/>
                <a:cs typeface="Roboto"/>
                <a:sym typeface="Roboto"/>
              </a:rPr>
              <a:t>result, I didn’t run out of time and handed in a complete and successful outcome.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 used Gantt chart to set deadlines based on my estimation of workload. This shows me how much time I have left to complete a given task and what’s the next task I have to complete. As a result, I was able to finish everything on time and hand in a successful outcome.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 used the local version control system to manage changes I made to the program. This allows me to stay organized and track exactly what I change. This let me test different ideas and trial different features in my program. As a result, I was able to improve and implement different features to make a more complete finished product.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 also user tested my decomposed part after I finished them. This allows me to fix bugs, add new features and ensure each part works as intended before combining together. As a result, I was able to make my final program by combining decomposed program together.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If I could do it again, I would change the user interface of my program. I think it functions well, however, the interface looks outdated and doesn’t resonate with the new generation of user.</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e987bb083f_0_15"/>
          <p:cNvSpPr txBox="1"/>
          <p:nvPr/>
        </p:nvSpPr>
        <p:spPr>
          <a:xfrm>
            <a:off x="319750" y="145025"/>
            <a:ext cx="8359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Notes: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Implication-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Explaining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Addressing</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Evaluation-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How to make it better</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txBox="1"/>
          <p:nvPr>
            <p:ph type="title"/>
          </p:nvPr>
        </p:nvSpPr>
        <p:spPr>
          <a:xfrm>
            <a:off x="471900" y="-232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Project management: Setup</a:t>
            </a:r>
            <a:endParaRPr/>
          </a:p>
        </p:txBody>
      </p:sp>
      <p:sp>
        <p:nvSpPr>
          <p:cNvPr id="95" name="Google Shape;95;p3"/>
          <p:cNvSpPr txBox="1"/>
          <p:nvPr>
            <p:ph idx="1" type="body"/>
          </p:nvPr>
        </p:nvSpPr>
        <p:spPr>
          <a:xfrm>
            <a:off x="471900" y="9564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extLst>
                  <a:ext uri="http://customooxmlschemas.google.com/">
                    <go:slidesCustomData xmlns:go="http://customooxmlschemas.google.com/" textRoundtripDataId="0"/>
                  </a:ext>
                </a:extLst>
              </a:rPr>
              <a:t>Record evidence that you have setup project management </a:t>
            </a:r>
            <a:r>
              <a:rPr lang="en" u="sng">
                <a:extLst>
                  <a:ext uri="http://customooxmlschemas.google.com/">
                    <go:slidesCustomData xmlns:go="http://customooxmlschemas.google.com/" textRoundtripDataId="1"/>
                  </a:ext>
                </a:extLst>
              </a:rPr>
              <a:t>tools</a:t>
            </a:r>
            <a:r>
              <a:rPr lang="en">
                <a:extLst>
                  <a:ext uri="http://customooxmlschemas.google.com/">
                    <go:slidesCustomData xmlns:go="http://customooxmlschemas.google.com/" textRoundtripDataId="2"/>
                  </a:ext>
                </a:extLst>
              </a:rPr>
              <a:t> to manage the development of your outcome.</a:t>
            </a:r>
            <a:endParaRPr>
              <a:extLst>
                <a:ext uri="http://customooxmlschemas.google.com/">
                  <go:slidesCustomData xmlns:go="http://customooxmlschemas.google.com/" textRoundtripDataId="3"/>
                </a:ext>
              </a:extLst>
            </a:endParaRPr>
          </a:p>
          <a:p>
            <a:pPr indent="0" lvl="0" marL="0" rtl="0" algn="l">
              <a:lnSpc>
                <a:spcPct val="115000"/>
              </a:lnSpc>
              <a:spcBef>
                <a:spcPts val="0"/>
              </a:spcBef>
              <a:spcAft>
                <a:spcPts val="0"/>
              </a:spcAft>
              <a:buSzPts val="1800"/>
              <a:buNone/>
            </a:pPr>
            <a:r>
              <a:rPr lang="en">
                <a:extLst>
                  <a:ext uri="http://customooxmlschemas.google.com/">
                    <go:slidesCustomData xmlns:go="http://customooxmlschemas.google.com/" textRoundtripDataId="4"/>
                  </a:ext>
                </a:extLst>
              </a:rPr>
              <a:t>Trello over gantra?</a:t>
            </a:r>
            <a:endParaRPr/>
          </a:p>
          <a:p>
            <a:pPr indent="0" lvl="0" marL="0" rtl="0" algn="l">
              <a:lnSpc>
                <a:spcPct val="115000"/>
              </a:lnSpc>
              <a:spcBef>
                <a:spcPts val="1600"/>
              </a:spcBef>
              <a:spcAft>
                <a:spcPts val="0"/>
              </a:spcAft>
              <a:buSzPts val="1800"/>
              <a:buNone/>
            </a:pPr>
            <a:r>
              <a:rPr lang="en"/>
              <a:t>Record evidence that you have chosen project management </a:t>
            </a:r>
            <a:r>
              <a:rPr lang="en" u="sng"/>
              <a:t>techniques</a:t>
            </a:r>
            <a:r>
              <a:rPr lang="en"/>
              <a:t> to manage the development of your outcome.How it is used?(</a:t>
            </a:r>
            <a:r>
              <a:rPr lang="en"/>
              <a:t>Screenshots of progress can be moved to the applied section later.</a:t>
            </a:r>
            <a:endParaRPr/>
          </a:p>
          <a:p>
            <a:pPr indent="0" lvl="0" marL="0" rtl="0" algn="l">
              <a:lnSpc>
                <a:spcPct val="115000"/>
              </a:lnSpc>
              <a:spcBef>
                <a:spcPts val="1600"/>
              </a:spcBef>
              <a:spcAft>
                <a:spcPts val="0"/>
              </a:spcAft>
              <a:buSzPts val="1800"/>
              <a:buNone/>
            </a:pPr>
            <a:r>
              <a:rPr lang="en"/>
              <a:t>Record evidence that you have setup/ chosen version control tools/techniques to manage the development of your outcome. How you save version etc...</a:t>
            </a:r>
            <a:endParaRPr/>
          </a:p>
          <a:p>
            <a:pPr indent="0" lvl="0" marL="0" rtl="0" algn="l">
              <a:lnSpc>
                <a:spcPct val="115000"/>
              </a:lnSpc>
              <a:spcBef>
                <a:spcPts val="1600"/>
              </a:spcBef>
              <a:spcAft>
                <a:spcPts val="1600"/>
              </a:spcAft>
              <a:buSzPts val="1800"/>
              <a:buNone/>
            </a:pPr>
            <a:r>
              <a:rPr lang="en"/>
              <a:t>Explain why you believe that these tools and techniques are appropriate for the development of your outcome.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e54de0fa20_0_0"/>
          <p:cNvSpPr txBox="1"/>
          <p:nvPr>
            <p:ph type="title"/>
          </p:nvPr>
        </p:nvSpPr>
        <p:spPr>
          <a:xfrm>
            <a:off x="0" y="4199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Clr>
                <a:srgbClr val="000000"/>
              </a:buClr>
              <a:buSzPts val="1800"/>
              <a:buFont typeface="Arial"/>
              <a:buNone/>
            </a:pPr>
            <a:r>
              <a:rPr b="1" lang="en" sz="1800">
                <a:latin typeface="DM Sans"/>
                <a:ea typeface="DM Sans"/>
                <a:cs typeface="DM Sans"/>
                <a:sym typeface="DM Sans"/>
              </a:rPr>
              <a:t>Record evidence that you have setup project management </a:t>
            </a:r>
            <a:r>
              <a:rPr b="1" lang="en" sz="1800" u="sng">
                <a:latin typeface="DM Sans"/>
                <a:ea typeface="DM Sans"/>
                <a:cs typeface="DM Sans"/>
                <a:sym typeface="DM Sans"/>
              </a:rPr>
              <a:t>tools</a:t>
            </a:r>
            <a:r>
              <a:rPr b="1" lang="en" sz="1800">
                <a:latin typeface="DM Sans"/>
                <a:ea typeface="DM Sans"/>
                <a:cs typeface="DM Sans"/>
                <a:sym typeface="DM Sans"/>
              </a:rPr>
              <a:t> to manage the development of your outcome.</a:t>
            </a:r>
            <a:endParaRPr b="1" sz="1800">
              <a:latin typeface="DM Sans"/>
              <a:ea typeface="DM Sans"/>
              <a:cs typeface="DM Sans"/>
              <a:sym typeface="DM Sans"/>
            </a:endParaRPr>
          </a:p>
          <a:p>
            <a:pPr indent="0" lvl="0" marL="0" rtl="0" algn="l">
              <a:lnSpc>
                <a:spcPct val="100000"/>
              </a:lnSpc>
              <a:spcBef>
                <a:spcPts val="0"/>
              </a:spcBef>
              <a:spcAft>
                <a:spcPts val="0"/>
              </a:spcAft>
              <a:buSzPts val="3200"/>
              <a:buNone/>
            </a:pPr>
            <a:r>
              <a:t/>
            </a:r>
            <a:endParaRPr/>
          </a:p>
        </p:txBody>
      </p:sp>
      <p:sp>
        <p:nvSpPr>
          <p:cNvPr id="101" name="Google Shape;101;ge54de0fa20_0_0"/>
          <p:cNvSpPr txBox="1"/>
          <p:nvPr>
            <p:ph idx="1" type="body"/>
          </p:nvPr>
        </p:nvSpPr>
        <p:spPr>
          <a:xfrm>
            <a:off x="471900" y="9335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pic>
        <p:nvPicPr>
          <p:cNvPr id="102" name="Google Shape;102;ge54de0fa20_0_0"/>
          <p:cNvPicPr preferRelativeResize="0"/>
          <p:nvPr/>
        </p:nvPicPr>
        <p:blipFill>
          <a:blip r:embed="rId3">
            <a:alphaModFix/>
          </a:blip>
          <a:stretch>
            <a:fillRect/>
          </a:stretch>
        </p:blipFill>
        <p:spPr>
          <a:xfrm>
            <a:off x="113625" y="933500"/>
            <a:ext cx="5305075" cy="3344875"/>
          </a:xfrm>
          <a:prstGeom prst="rect">
            <a:avLst/>
          </a:prstGeom>
          <a:noFill/>
          <a:ln>
            <a:noFill/>
          </a:ln>
        </p:spPr>
      </p:pic>
      <p:sp>
        <p:nvSpPr>
          <p:cNvPr id="103" name="Google Shape;103;ge54de0fa20_0_0"/>
          <p:cNvSpPr txBox="1"/>
          <p:nvPr/>
        </p:nvSpPr>
        <p:spPr>
          <a:xfrm>
            <a:off x="5360150" y="758300"/>
            <a:ext cx="36180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I used Trello to manage my project. I broke down my program into small tasks. I put them into the order that I thought would best fit my workflow. This helps me </a:t>
            </a:r>
            <a:r>
              <a:rPr lang="en">
                <a:latin typeface="DM Sans"/>
                <a:ea typeface="DM Sans"/>
                <a:cs typeface="DM Sans"/>
                <a:sym typeface="DM Sans"/>
              </a:rPr>
              <a:t>pick up</a:t>
            </a:r>
            <a:r>
              <a:rPr lang="en">
                <a:latin typeface="DM Sans"/>
                <a:ea typeface="DM Sans"/>
                <a:cs typeface="DM Sans"/>
                <a:sym typeface="DM Sans"/>
              </a:rPr>
              <a:t> right where I left off when I was working on this project over the course of a month.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I planned to develop my program step by step in the order displayed on the todo tab. This means I don’t have tasks depend on other tasks and other people working on my project so I chose Trello over Gantt. Furthermore, Trello is simple, easy to use and can be shared with other people.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e66d88d770_0_5"/>
          <p:cNvSpPr txBox="1"/>
          <p:nvPr>
            <p:ph idx="1" type="body"/>
          </p:nvPr>
        </p:nvSpPr>
        <p:spPr>
          <a:xfrm>
            <a:off x="471900" y="9335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sp>
        <p:nvSpPr>
          <p:cNvPr id="109" name="Google Shape;109;ge66d88d770_0_5"/>
          <p:cNvSpPr txBox="1"/>
          <p:nvPr/>
        </p:nvSpPr>
        <p:spPr>
          <a:xfrm>
            <a:off x="5370450" y="933500"/>
            <a:ext cx="3618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DM Sans"/>
                <a:ea typeface="DM Sans"/>
                <a:cs typeface="DM Sans"/>
                <a:sym typeface="DM Sans"/>
              </a:rPr>
              <a:t>As I was working on the project I started moving tasks around. I was still thinking </a:t>
            </a:r>
            <a:r>
              <a:rPr lang="en">
                <a:latin typeface="DM Sans"/>
                <a:ea typeface="DM Sans"/>
                <a:cs typeface="DM Sans"/>
                <a:sym typeface="DM Sans"/>
              </a:rPr>
              <a:t>whether to include the saving goal evaluator and username system in the program.</a:t>
            </a:r>
            <a:endParaRPr>
              <a:latin typeface="DM Sans"/>
              <a:ea typeface="DM Sans"/>
              <a:cs typeface="DM Sans"/>
              <a:sym typeface="DM Sans"/>
            </a:endParaRPr>
          </a:p>
        </p:txBody>
      </p:sp>
      <p:pic>
        <p:nvPicPr>
          <p:cNvPr id="110" name="Google Shape;110;ge66d88d770_0_5"/>
          <p:cNvPicPr preferRelativeResize="0"/>
          <p:nvPr/>
        </p:nvPicPr>
        <p:blipFill>
          <a:blip r:embed="rId3">
            <a:alphaModFix/>
          </a:blip>
          <a:stretch>
            <a:fillRect/>
          </a:stretch>
        </p:blipFill>
        <p:spPr>
          <a:xfrm>
            <a:off x="130625" y="1053574"/>
            <a:ext cx="4953746" cy="3552825"/>
          </a:xfrm>
          <a:prstGeom prst="rect">
            <a:avLst/>
          </a:prstGeom>
          <a:noFill/>
          <a:ln>
            <a:noFill/>
          </a:ln>
        </p:spPr>
      </p:pic>
      <p:sp>
        <p:nvSpPr>
          <p:cNvPr id="111" name="Google Shape;111;ge66d88d770_0_5"/>
          <p:cNvSpPr txBox="1"/>
          <p:nvPr>
            <p:ph type="title"/>
          </p:nvPr>
        </p:nvSpPr>
        <p:spPr>
          <a:xfrm>
            <a:off x="0" y="4199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rPr b="1" lang="en" sz="1800">
                <a:latin typeface="DM Sans"/>
                <a:ea typeface="DM Sans"/>
                <a:cs typeface="DM Sans"/>
                <a:sym typeface="DM Sans"/>
              </a:rPr>
              <a:t>Record evidence that you have setup project management </a:t>
            </a:r>
            <a:r>
              <a:rPr b="1" lang="en" sz="1800" u="sng">
                <a:latin typeface="DM Sans"/>
                <a:ea typeface="DM Sans"/>
                <a:cs typeface="DM Sans"/>
                <a:sym typeface="DM Sans"/>
              </a:rPr>
              <a:t>tools</a:t>
            </a:r>
            <a:r>
              <a:rPr b="1" lang="en" sz="1800">
                <a:latin typeface="DM Sans"/>
                <a:ea typeface="DM Sans"/>
                <a:cs typeface="DM Sans"/>
                <a:sym typeface="DM Sans"/>
              </a:rPr>
              <a:t> to manage the development of your outcome.</a:t>
            </a:r>
            <a:endParaRPr b="1" sz="1800">
              <a:latin typeface="DM Sans"/>
              <a:ea typeface="DM Sans"/>
              <a:cs typeface="DM Sans"/>
              <a:sym typeface="DM Sans"/>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e66d88d770_0_13"/>
          <p:cNvSpPr txBox="1"/>
          <p:nvPr>
            <p:ph idx="1" type="body"/>
          </p:nvPr>
        </p:nvSpPr>
        <p:spPr>
          <a:xfrm>
            <a:off x="471900" y="933500"/>
            <a:ext cx="8222100" cy="36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sp>
        <p:nvSpPr>
          <p:cNvPr id="117" name="Google Shape;117;ge66d88d770_0_13"/>
          <p:cNvSpPr txBox="1"/>
          <p:nvPr/>
        </p:nvSpPr>
        <p:spPr>
          <a:xfrm>
            <a:off x="5370450" y="1026275"/>
            <a:ext cx="3618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I decided to go with the saving goal </a:t>
            </a:r>
            <a:r>
              <a:rPr lang="en">
                <a:latin typeface="DM Sans"/>
                <a:ea typeface="DM Sans"/>
                <a:cs typeface="DM Sans"/>
                <a:sym typeface="DM Sans"/>
              </a:rPr>
              <a:t>evaluator idea and scrap the user name system idea so I removed them from the brainstorming tab and I added the tasks for the saving goal evaluator in the to do tab.</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118" name="Google Shape;118;ge66d88d770_0_13"/>
          <p:cNvPicPr preferRelativeResize="0"/>
          <p:nvPr/>
        </p:nvPicPr>
        <p:blipFill>
          <a:blip r:embed="rId3">
            <a:alphaModFix/>
          </a:blip>
          <a:stretch>
            <a:fillRect/>
          </a:stretch>
        </p:blipFill>
        <p:spPr>
          <a:xfrm>
            <a:off x="1" y="1075212"/>
            <a:ext cx="5370448" cy="3389479"/>
          </a:xfrm>
          <a:prstGeom prst="rect">
            <a:avLst/>
          </a:prstGeom>
          <a:noFill/>
          <a:ln>
            <a:noFill/>
          </a:ln>
        </p:spPr>
      </p:pic>
      <p:sp>
        <p:nvSpPr>
          <p:cNvPr id="119" name="Google Shape;119;ge66d88d770_0_13"/>
          <p:cNvSpPr txBox="1"/>
          <p:nvPr>
            <p:ph type="title"/>
          </p:nvPr>
        </p:nvSpPr>
        <p:spPr>
          <a:xfrm>
            <a:off x="0" y="41997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t/>
            </a:r>
            <a:endParaRPr sz="1800">
              <a:solidFill>
                <a:schemeClr val="lt2"/>
              </a:solidFill>
            </a:endParaRPr>
          </a:p>
          <a:p>
            <a:pPr indent="0" lvl="0" marL="0" rtl="0" algn="l">
              <a:lnSpc>
                <a:spcPct val="115000"/>
              </a:lnSpc>
              <a:spcBef>
                <a:spcPts val="0"/>
              </a:spcBef>
              <a:spcAft>
                <a:spcPts val="0"/>
              </a:spcAft>
              <a:buSzPts val="1800"/>
              <a:buNone/>
            </a:pPr>
            <a:r>
              <a:rPr b="1" lang="en" sz="1800">
                <a:latin typeface="DM Sans"/>
                <a:ea typeface="DM Sans"/>
                <a:cs typeface="DM Sans"/>
                <a:sym typeface="DM Sans"/>
              </a:rPr>
              <a:t>Record evidence that you have setup project management </a:t>
            </a:r>
            <a:r>
              <a:rPr b="1" lang="en" sz="1800" u="sng">
                <a:latin typeface="DM Sans"/>
                <a:ea typeface="DM Sans"/>
                <a:cs typeface="DM Sans"/>
                <a:sym typeface="DM Sans"/>
              </a:rPr>
              <a:t>tools</a:t>
            </a:r>
            <a:r>
              <a:rPr b="1" lang="en" sz="1800">
                <a:latin typeface="DM Sans"/>
                <a:ea typeface="DM Sans"/>
                <a:cs typeface="DM Sans"/>
                <a:sym typeface="DM Sans"/>
              </a:rPr>
              <a:t> to manage the development of your outcome.</a:t>
            </a:r>
            <a:endParaRPr b="1" sz="1800">
              <a:latin typeface="DM Sans"/>
              <a:ea typeface="DM Sans"/>
              <a:cs typeface="DM Sans"/>
              <a:sym typeface="DM Sans"/>
            </a:endParaRPr>
          </a:p>
          <a:p>
            <a:pPr indent="0" lvl="0" marL="0" rtl="0" algn="l">
              <a:lnSpc>
                <a:spcPct val="100000"/>
              </a:lnSpc>
              <a:spcBef>
                <a:spcPts val="0"/>
              </a:spcBef>
              <a:spcAft>
                <a:spcPts val="0"/>
              </a:spcAft>
              <a:buSzPts val="32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FF0000"/>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